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sldIdLst>
    <p:sldId id="256" r:id="rId2"/>
    <p:sldId id="257" r:id="rId3"/>
    <p:sldId id="258" r:id="rId4"/>
    <p:sldId id="265" r:id="rId5"/>
    <p:sldId id="261" r:id="rId6"/>
    <p:sldId id="263" r:id="rId7"/>
    <p:sldId id="271" r:id="rId8"/>
    <p:sldId id="272" r:id="rId9"/>
    <p:sldId id="273" r:id="rId10"/>
    <p:sldId id="278" r:id="rId11"/>
    <p:sldId id="269" r:id="rId12"/>
    <p:sldId id="270" r:id="rId13"/>
    <p:sldId id="274" r:id="rId14"/>
    <p:sldId id="275" r:id="rId15"/>
    <p:sldId id="276" r:id="rId16"/>
    <p:sldId id="277" r:id="rId17"/>
  </p:sldIdLst>
  <p:sldSz cx="9144000" cy="6858000" type="screen4x3"/>
  <p:notesSz cx="7010400" cy="92964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85" autoAdjust="0"/>
    <p:restoredTop sz="94658" autoAdjust="0"/>
  </p:normalViewPr>
  <p:slideViewPr>
    <p:cSldViewPr>
      <p:cViewPr varScale="1">
        <p:scale>
          <a:sx n="74" d="100"/>
          <a:sy n="74" d="100"/>
        </p:scale>
        <p:origin x="-105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2">
        <a:schemeClr val="bg2"/>
      </p:bgRef>
    </p:bg>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E7193986-4899-4D9D-B85C-2B626D250F3F}" type="datetimeFigureOut">
              <a:rPr lang="es-ES" smtClean="0"/>
              <a:pPr/>
              <a:t>07/03/2012</a:t>
            </a:fld>
            <a:endParaRPr lang="es-ES"/>
          </a:p>
        </p:txBody>
      </p:sp>
      <p:sp>
        <p:nvSpPr>
          <p:cNvPr id="19" name="18 Marcador de pie de página"/>
          <p:cNvSpPr>
            <a:spLocks noGrp="1"/>
          </p:cNvSpPr>
          <p:nvPr>
            <p:ph type="ftr" sz="quarter" idx="11"/>
          </p:nvPr>
        </p:nvSpPr>
        <p:spPr/>
        <p:txBody>
          <a:bodyPr/>
          <a:lstStyle/>
          <a:p>
            <a:endParaRPr lang="es-ES"/>
          </a:p>
        </p:txBody>
      </p:sp>
      <p:sp>
        <p:nvSpPr>
          <p:cNvPr id="27" name="26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E7193986-4899-4D9D-B85C-2B626D250F3F}" type="datetimeFigureOut">
              <a:rPr lang="es-ES" smtClean="0"/>
              <a:pPr/>
              <a:t>07/03/2012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E7193986-4899-4D9D-B85C-2B626D250F3F}" type="datetimeFigureOut">
              <a:rPr lang="es-ES" smtClean="0"/>
              <a:pPr/>
              <a:t>07/03/2012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ítulo y objetos">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srcRect/>
          <a:stretch>
            <a:fillRect/>
          </a:stretch>
        </p:blipFill>
        <p:spPr bwMode="auto">
          <a:xfrm>
            <a:off x="368640" y="0"/>
            <a:ext cx="8406720" cy="6919885"/>
          </a:xfrm>
          <a:prstGeom prst="rect">
            <a:avLst/>
          </a:prstGeom>
          <a:noFill/>
          <a:ln w="9525">
            <a:noFill/>
            <a:miter lim="800000"/>
            <a:headEnd/>
            <a:tailEnd/>
          </a:ln>
        </p:spPr>
      </p:pic>
      <p:pic>
        <p:nvPicPr>
          <p:cNvPr id="3" name="Object 3"/>
          <p:cNvPicPr>
            <a:picLocks noChangeAspect="1" noChangeArrowheads="1"/>
          </p:cNvPicPr>
          <p:nvPr userDrawn="1"/>
        </p:nvPicPr>
        <p:blipFill>
          <a:blip r:embed="rId3"/>
          <a:srcRect/>
          <a:stretch>
            <a:fillRect/>
          </a:stretch>
        </p:blipFill>
        <p:spPr bwMode="auto">
          <a:xfrm>
            <a:off x="4636800" y="391002"/>
            <a:ext cx="1275840" cy="886083"/>
          </a:xfrm>
          <a:prstGeom prst="rect">
            <a:avLst/>
          </a:prstGeom>
          <a:noFill/>
          <a:ln w="9525">
            <a:noFill/>
            <a:miter lim="800000"/>
            <a:headEnd/>
            <a:tailEnd/>
          </a:ln>
        </p:spPr>
      </p:pic>
      <p:pic>
        <p:nvPicPr>
          <p:cNvPr id="4" name="13 Imagen" descr="Logo CONAGUA color 2005.jpg"/>
          <p:cNvPicPr>
            <a:picLocks noChangeAspect="1"/>
          </p:cNvPicPr>
          <p:nvPr userDrawn="1"/>
        </p:nvPicPr>
        <p:blipFill>
          <a:blip r:embed="rId4"/>
          <a:srcRect/>
          <a:stretch>
            <a:fillRect/>
          </a:stretch>
        </p:blipFill>
        <p:spPr bwMode="auto">
          <a:xfrm>
            <a:off x="2757600" y="707460"/>
            <a:ext cx="1749600" cy="369904"/>
          </a:xfrm>
          <a:prstGeom prst="rect">
            <a:avLst/>
          </a:prstGeom>
          <a:noFill/>
          <a:ln w="9525">
            <a:noFill/>
            <a:miter lim="800000"/>
            <a:headEnd/>
            <a:tailEnd/>
          </a:ln>
        </p:spPr>
      </p:pic>
      <p:sp>
        <p:nvSpPr>
          <p:cNvPr id="5" name="3 Marcador de fecha"/>
          <p:cNvSpPr>
            <a:spLocks noGrp="1"/>
          </p:cNvSpPr>
          <p:nvPr>
            <p:ph type="dt" sz="half" idx="10"/>
          </p:nvPr>
        </p:nvSpPr>
        <p:spPr/>
        <p:txBody>
          <a:bodyPr/>
          <a:lstStyle>
            <a:lvl1pPr>
              <a:defRPr/>
            </a:lvl1pPr>
          </a:lstStyle>
          <a:p>
            <a:pPr>
              <a:defRPr/>
            </a:pPr>
            <a:fld id="{444EA068-FD12-4A0B-A637-2CAE7363E9D2}" type="datetimeFigureOut">
              <a:rPr lang="es-ES"/>
              <a:pPr>
                <a:defRPr/>
              </a:pPr>
              <a:t>07/03/2012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B6B7BA8B-1F26-4BC2-819C-857226713DA9}"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Título y objetos">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srcRect/>
          <a:stretch>
            <a:fillRect/>
          </a:stretch>
        </p:blipFill>
        <p:spPr bwMode="auto">
          <a:xfrm>
            <a:off x="368640" y="0"/>
            <a:ext cx="8406720" cy="6919885"/>
          </a:xfrm>
          <a:prstGeom prst="rect">
            <a:avLst/>
          </a:prstGeom>
          <a:noFill/>
          <a:ln w="9525">
            <a:noFill/>
            <a:miter lim="800000"/>
            <a:headEnd/>
            <a:tailEnd/>
          </a:ln>
        </p:spPr>
      </p:pic>
      <p:pic>
        <p:nvPicPr>
          <p:cNvPr id="3" name="Object 3"/>
          <p:cNvPicPr>
            <a:picLocks noChangeAspect="1" noChangeArrowheads="1"/>
          </p:cNvPicPr>
          <p:nvPr userDrawn="1"/>
        </p:nvPicPr>
        <p:blipFill>
          <a:blip r:embed="rId3"/>
          <a:srcRect/>
          <a:stretch>
            <a:fillRect/>
          </a:stretch>
        </p:blipFill>
        <p:spPr bwMode="auto">
          <a:xfrm>
            <a:off x="4636800" y="391002"/>
            <a:ext cx="1275840" cy="886083"/>
          </a:xfrm>
          <a:prstGeom prst="rect">
            <a:avLst/>
          </a:prstGeom>
          <a:noFill/>
          <a:ln w="9525">
            <a:noFill/>
            <a:miter lim="800000"/>
            <a:headEnd/>
            <a:tailEnd/>
          </a:ln>
        </p:spPr>
      </p:pic>
      <p:pic>
        <p:nvPicPr>
          <p:cNvPr id="4" name="13 Imagen" descr="Logo CONAGUA color 2005.jpg"/>
          <p:cNvPicPr>
            <a:picLocks noChangeAspect="1"/>
          </p:cNvPicPr>
          <p:nvPr userDrawn="1"/>
        </p:nvPicPr>
        <p:blipFill>
          <a:blip r:embed="rId4"/>
          <a:srcRect/>
          <a:stretch>
            <a:fillRect/>
          </a:stretch>
        </p:blipFill>
        <p:spPr bwMode="auto">
          <a:xfrm>
            <a:off x="2757600" y="707460"/>
            <a:ext cx="1749600" cy="369904"/>
          </a:xfrm>
          <a:prstGeom prst="rect">
            <a:avLst/>
          </a:prstGeom>
          <a:noFill/>
          <a:ln w="9525">
            <a:noFill/>
            <a:miter lim="800000"/>
            <a:headEnd/>
            <a:tailEnd/>
          </a:ln>
        </p:spPr>
      </p:pic>
      <p:sp>
        <p:nvSpPr>
          <p:cNvPr id="5" name="3 Marcador de fecha"/>
          <p:cNvSpPr>
            <a:spLocks noGrp="1"/>
          </p:cNvSpPr>
          <p:nvPr>
            <p:ph type="dt" sz="half" idx="10"/>
          </p:nvPr>
        </p:nvSpPr>
        <p:spPr/>
        <p:txBody>
          <a:bodyPr/>
          <a:lstStyle>
            <a:lvl1pPr>
              <a:defRPr/>
            </a:lvl1pPr>
          </a:lstStyle>
          <a:p>
            <a:pPr>
              <a:defRPr/>
            </a:pPr>
            <a:fld id="{BDF34F37-1BBE-42C1-96B9-1980A6245C76}" type="datetimeFigureOut">
              <a:rPr lang="es-ES"/>
              <a:pPr>
                <a:defRPr/>
              </a:pPr>
              <a:t>07/03/2012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7AB744F7-B459-4B81-B529-11C1A72F844A}"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E7193986-4899-4D9D-B85C-2B626D250F3F}" type="datetimeFigureOut">
              <a:rPr lang="es-ES" smtClean="0"/>
              <a:pPr/>
              <a:t>07/03/2012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E7193986-4899-4D9D-B85C-2B626D250F3F}" type="datetimeFigureOut">
              <a:rPr lang="es-ES" smtClean="0"/>
              <a:pPr/>
              <a:t>07/03/2012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E7193986-4899-4D9D-B85C-2B626D250F3F}" type="datetimeFigureOut">
              <a:rPr lang="es-ES" smtClean="0"/>
              <a:pPr/>
              <a:t>07/03/2012</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E7193986-4899-4D9D-B85C-2B626D250F3F}" type="datetimeFigureOut">
              <a:rPr lang="es-ES" smtClean="0"/>
              <a:pPr/>
              <a:t>07/03/2012</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E7193986-4899-4D9D-B85C-2B626D250F3F}" type="datetimeFigureOut">
              <a:rPr lang="es-ES" smtClean="0"/>
              <a:pPr/>
              <a:t>07/03/2012</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E7193986-4899-4D9D-B85C-2B626D250F3F}" type="datetimeFigureOut">
              <a:rPr lang="es-ES" smtClean="0"/>
              <a:pPr/>
              <a:t>07/03/2012</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E7193986-4899-4D9D-B85C-2B626D250F3F}" type="datetimeFigureOut">
              <a:rPr lang="es-ES" smtClean="0"/>
              <a:pPr/>
              <a:t>07/03/2012</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B9E4E948-E674-46DF-BDA0-719A511F8DD9}"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E7193986-4899-4D9D-B85C-2B626D250F3F}" type="datetimeFigureOut">
              <a:rPr lang="es-ES" smtClean="0"/>
              <a:pPr/>
              <a:t>07/03/2012</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a:xfrm>
            <a:off x="8077200" y="6356350"/>
            <a:ext cx="609600" cy="365125"/>
          </a:xfrm>
        </p:spPr>
        <p:txBody>
          <a:bodyPr/>
          <a:lstStyle/>
          <a:p>
            <a:fld id="{B9E4E948-E674-46DF-BDA0-719A511F8DD9}" type="slidenum">
              <a:rPr lang="es-ES" smtClean="0"/>
              <a:pPr/>
              <a:t>‹Nº›</a:t>
            </a:fld>
            <a:endParaRPr lang="es-ES"/>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7193986-4899-4D9D-B85C-2B626D250F3F}" type="datetimeFigureOut">
              <a:rPr lang="es-ES" smtClean="0"/>
              <a:pPr/>
              <a:t>07/03/2012</a:t>
            </a:fld>
            <a:endParaRPr lang="es-ES"/>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s-ES"/>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9E4E948-E674-46DF-BDA0-719A511F8DD9}" type="slidenum">
              <a:rPr lang="es-ES" smtClean="0"/>
              <a:pPr/>
              <a:t>‹Nº›</a:t>
            </a:fld>
            <a:endParaRPr lang="es-ES"/>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1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1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1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1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1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16.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image" Target="../media/image45.jpeg"/><Relationship Id="rId1" Type="http://schemas.openxmlformats.org/officeDocument/2006/relationships/slideLayout" Target="../slideLayouts/slideLayout13.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00298" y="571480"/>
            <a:ext cx="6286544" cy="2357454"/>
          </a:xfrm>
        </p:spPr>
        <p:style>
          <a:lnRef idx="1">
            <a:schemeClr val="dk1"/>
          </a:lnRef>
          <a:fillRef idx="2">
            <a:schemeClr val="dk1"/>
          </a:fillRef>
          <a:effectRef idx="1">
            <a:schemeClr val="dk1"/>
          </a:effectRef>
          <a:fontRef idx="minor">
            <a:schemeClr val="dk1"/>
          </a:fontRef>
        </p:style>
        <p:txBody>
          <a:bodyPr>
            <a:noAutofit/>
          </a:bodyPr>
          <a:lstStyle/>
          <a:p>
            <a:r>
              <a:rPr lang="es-MX" sz="6600" dirty="0" smtClean="0">
                <a:effectLst>
                  <a:outerShdw blurRad="38100" dist="38100" dir="2700000" algn="tl">
                    <a:srgbClr val="000000">
                      <a:alpha val="43137"/>
                    </a:srgbClr>
                  </a:outerShdw>
                </a:effectLst>
              </a:rPr>
              <a:t>1ª. ASAMBLEA INFORMATIVA</a:t>
            </a:r>
            <a:endParaRPr lang="es-ES" sz="6600" dirty="0">
              <a:effectLst>
                <a:outerShdw blurRad="38100" dist="38100" dir="2700000" algn="tl">
                  <a:srgbClr val="000000">
                    <a:alpha val="43137"/>
                  </a:srgbClr>
                </a:outerShdw>
              </a:effectLst>
            </a:endParaRPr>
          </a:p>
        </p:txBody>
      </p:sp>
      <p:sp>
        <p:nvSpPr>
          <p:cNvPr id="3" name="2 Subtítulo"/>
          <p:cNvSpPr>
            <a:spLocks noGrp="1"/>
          </p:cNvSpPr>
          <p:nvPr>
            <p:ph type="subTitle" idx="1"/>
          </p:nvPr>
        </p:nvSpPr>
        <p:spPr>
          <a:xfrm>
            <a:off x="540544" y="5357826"/>
            <a:ext cx="8062912" cy="1357322"/>
          </a:xfrm>
        </p:spPr>
        <p:txBody>
          <a:bodyPr/>
          <a:lstStyle/>
          <a:p>
            <a:r>
              <a:rPr lang="es-MX" sz="2800" dirty="0" err="1" smtClean="0"/>
              <a:t>Mexticacan</a:t>
            </a:r>
            <a:r>
              <a:rPr lang="es-MX" sz="2800" dirty="0" smtClean="0"/>
              <a:t>, Jalisco </a:t>
            </a:r>
            <a:r>
              <a:rPr lang="es-MX" sz="2800" dirty="0" smtClean="0">
                <a:solidFill>
                  <a:schemeClr val="tx1"/>
                </a:solidFill>
              </a:rPr>
              <a:t> </a:t>
            </a:r>
          </a:p>
          <a:p>
            <a:r>
              <a:rPr lang="es-MX" sz="2800" dirty="0" smtClean="0"/>
              <a:t>Marzo de </a:t>
            </a:r>
            <a:r>
              <a:rPr lang="es-MX" sz="2800" dirty="0" smtClean="0">
                <a:solidFill>
                  <a:schemeClr val="tx1"/>
                </a:solidFill>
              </a:rPr>
              <a:t>2012</a:t>
            </a:r>
            <a:r>
              <a:rPr lang="es-MX" dirty="0" smtClean="0">
                <a:solidFill>
                  <a:schemeClr val="tx1"/>
                </a:solidFill>
              </a:rPr>
              <a:t>.</a:t>
            </a:r>
            <a:endParaRPr lang="es-ES"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7494"/>
            <a:ext cx="8686800" cy="1232680"/>
          </a:xfrm>
        </p:spPr>
        <p:txBody>
          <a:bodyPr>
            <a:normAutofit/>
          </a:bodyPr>
          <a:lstStyle/>
          <a:p>
            <a:pPr algn="ctr"/>
            <a:r>
              <a:rPr lang="es-MX" sz="4000" dirty="0" smtClean="0">
                <a:solidFill>
                  <a:schemeClr val="tx1"/>
                </a:solidFill>
              </a:rPr>
              <a:t>Avance:</a:t>
            </a:r>
            <a:r>
              <a:rPr lang="es-MX" sz="4000" dirty="0" smtClean="0"/>
              <a:t/>
            </a:r>
            <a:br>
              <a:rPr lang="es-MX" sz="4000" dirty="0" smtClean="0"/>
            </a:br>
            <a:r>
              <a:rPr lang="es-MX" sz="3100" b="1" dirty="0" smtClean="0"/>
              <a:t> “</a:t>
            </a:r>
            <a:r>
              <a:rPr lang="es-ES" sz="3100" b="1" dirty="0" smtClean="0"/>
              <a:t>CONSTRUCCIÓN DE PLANTA DE TRATAMIENTO</a:t>
            </a:r>
            <a:r>
              <a:rPr lang="es-MX" sz="3100" b="1" dirty="0" smtClean="0"/>
              <a:t>”</a:t>
            </a:r>
            <a:endParaRPr lang="es-ES" sz="3100" dirty="0"/>
          </a:p>
        </p:txBody>
      </p:sp>
      <p:sp>
        <p:nvSpPr>
          <p:cNvPr id="5" name="4 Marcador de contenido"/>
          <p:cNvSpPr>
            <a:spLocks noGrp="1"/>
          </p:cNvSpPr>
          <p:nvPr>
            <p:ph idx="1"/>
          </p:nvPr>
        </p:nvSpPr>
        <p:spPr>
          <a:xfrm>
            <a:off x="428596" y="1571612"/>
            <a:ext cx="8229600" cy="1636396"/>
          </a:xfrm>
        </p:spPr>
        <p:txBody>
          <a:bodyPr>
            <a:normAutofit fontScale="85000" lnSpcReduction="20000"/>
          </a:bodyPr>
          <a:lstStyle/>
          <a:p>
            <a:r>
              <a:rPr lang="es-ES" sz="2000" dirty="0" smtClean="0"/>
              <a:t>40%</a:t>
            </a:r>
          </a:p>
          <a:p>
            <a:r>
              <a:rPr lang="es-ES" sz="2000" dirty="0" smtClean="0"/>
              <a:t>05-03-2012 </a:t>
            </a:r>
            <a:br>
              <a:rPr lang="es-ES" sz="2000" dirty="0" smtClean="0"/>
            </a:br>
            <a:r>
              <a:rPr lang="es-ES" sz="2000" dirty="0" smtClean="0"/>
              <a:t>SE TRABAJA EN COLADO DE MODULOS MISMOS QUE SE TERMINAN PARA PROXIMO MARTES 06 DE MARZO, QUEDANDO EL CARCAMO Y PRE TRATAMIENTO, TRABAJAN EN CONSTRUCCION DE COLECTOR DE 150.0 M. SE TIENE TODO EL EQUIPO EN OBRA, FALTANDO EL MEDIO PLASTICO NADA MAS. </a:t>
            </a:r>
            <a:endParaRPr lang="es-ES" sz="2000" dirty="0"/>
          </a:p>
        </p:txBody>
      </p:sp>
      <p:pic>
        <p:nvPicPr>
          <p:cNvPr id="3075" name="Picture 3" descr="C:\Documents and Settings\amartinez\Mis documentos\Mexticacán\varias fotos\SDC15357.JPG"/>
          <p:cNvPicPr>
            <a:picLocks noChangeAspect="1" noChangeArrowheads="1"/>
          </p:cNvPicPr>
          <p:nvPr/>
        </p:nvPicPr>
        <p:blipFill>
          <a:blip r:embed="rId2" cstate="print"/>
          <a:stretch>
            <a:fillRect/>
          </a:stretch>
        </p:blipFill>
        <p:spPr bwMode="auto">
          <a:xfrm>
            <a:off x="4714876" y="3429000"/>
            <a:ext cx="4080000" cy="3060000"/>
          </a:xfrm>
          <a:prstGeom prst="rect">
            <a:avLst/>
          </a:prstGeom>
          <a:noFill/>
        </p:spPr>
      </p:pic>
      <p:pic>
        <p:nvPicPr>
          <p:cNvPr id="3076" name="Picture 4" descr="C:\Documents and Settings\amartinez\Mis documentos\Mexticacán\varias fotos\SDC15355.JPG"/>
          <p:cNvPicPr>
            <a:picLocks noChangeAspect="1" noChangeArrowheads="1"/>
          </p:cNvPicPr>
          <p:nvPr/>
        </p:nvPicPr>
        <p:blipFill>
          <a:blip r:embed="rId3"/>
          <a:stretch>
            <a:fillRect/>
          </a:stretch>
        </p:blipFill>
        <p:spPr bwMode="auto">
          <a:xfrm>
            <a:off x="214282" y="3429000"/>
            <a:ext cx="4080000" cy="30600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5 CuadroTexto"/>
          <p:cNvSpPr txBox="1">
            <a:spLocks noChangeArrowheads="1"/>
          </p:cNvSpPr>
          <p:nvPr/>
        </p:nvSpPr>
        <p:spPr bwMode="auto">
          <a:xfrm>
            <a:off x="285720" y="5429264"/>
            <a:ext cx="8001056" cy="590737"/>
          </a:xfrm>
          <a:prstGeom prst="rect">
            <a:avLst/>
          </a:prstGeom>
          <a:noFill/>
          <a:ln w="9525">
            <a:noFill/>
            <a:miter lim="800000"/>
            <a:headEnd/>
            <a:tailEnd/>
          </a:ln>
        </p:spPr>
        <p:txBody>
          <a:bodyPr wrap="square" lIns="82104" tIns="41052" rIns="82104" bIns="41052">
            <a:spAutoFit/>
          </a:bodyPr>
          <a:lstStyle/>
          <a:p>
            <a:pPr algn="just"/>
            <a:r>
              <a:rPr lang="es-MX" sz="1100" dirty="0" smtClean="0">
                <a:latin typeface="Tahoma" pitchFamily="34" charset="0"/>
                <a:cs typeface="Tahoma" pitchFamily="34" charset="0"/>
              </a:rPr>
              <a:t>Las imágenes tomadas durante la capacitación del Comité de Contraloría Social en la sala de cabildo de la Presidencia municipal, capacitación que se realizó mediante la proyección en </a:t>
            </a:r>
            <a:r>
              <a:rPr lang="es-MX" sz="1100" dirty="0" err="1" smtClean="0">
                <a:latin typeface="Tahoma" pitchFamily="34" charset="0"/>
                <a:cs typeface="Tahoma" pitchFamily="34" charset="0"/>
              </a:rPr>
              <a:t>power</a:t>
            </a:r>
            <a:r>
              <a:rPr lang="es-MX" sz="1100" dirty="0" smtClean="0">
                <a:latin typeface="Tahoma" pitchFamily="34" charset="0"/>
                <a:cs typeface="Tahoma" pitchFamily="34" charset="0"/>
              </a:rPr>
              <a:t> </a:t>
            </a:r>
            <a:r>
              <a:rPr lang="es-MX" sz="1100" dirty="0" err="1" smtClean="0">
                <a:latin typeface="Tahoma" pitchFamily="34" charset="0"/>
                <a:cs typeface="Tahoma" pitchFamily="34" charset="0"/>
              </a:rPr>
              <a:t>point</a:t>
            </a:r>
            <a:r>
              <a:rPr lang="es-MX" sz="1100" dirty="0" smtClean="0">
                <a:latin typeface="Tahoma" pitchFamily="34" charset="0"/>
                <a:cs typeface="Tahoma" pitchFamily="34" charset="0"/>
              </a:rPr>
              <a:t>  a 5 integrantes, el señor Heriberto Aguirre; Secretario del Comité, se le capacitó en su domicilio particular dado que no asistió a la reunión programada.</a:t>
            </a:r>
            <a:endParaRPr lang="es-MX" sz="1100" dirty="0">
              <a:latin typeface="Tahoma" pitchFamily="34" charset="0"/>
              <a:cs typeface="Tahoma" pitchFamily="34" charset="0"/>
            </a:endParaRPr>
          </a:p>
        </p:txBody>
      </p:sp>
      <p:sp>
        <p:nvSpPr>
          <p:cNvPr id="14341" name="5 CuadroTexto"/>
          <p:cNvSpPr txBox="1">
            <a:spLocks noChangeArrowheads="1"/>
          </p:cNvSpPr>
          <p:nvPr/>
        </p:nvSpPr>
        <p:spPr bwMode="auto">
          <a:xfrm>
            <a:off x="357158" y="6215082"/>
            <a:ext cx="2714644" cy="421460"/>
          </a:xfrm>
          <a:prstGeom prst="rect">
            <a:avLst/>
          </a:prstGeom>
          <a:noFill/>
          <a:ln w="9525">
            <a:noFill/>
            <a:miter lim="800000"/>
            <a:headEnd/>
            <a:tailEnd/>
          </a:ln>
        </p:spPr>
        <p:txBody>
          <a:bodyPr wrap="square" lIns="82104" tIns="41052" rIns="82104" bIns="41052">
            <a:spAutoFit/>
          </a:bodyPr>
          <a:lstStyle/>
          <a:p>
            <a:r>
              <a:rPr lang="es-MX" sz="1100" dirty="0" smtClean="0">
                <a:latin typeface="Tahoma" pitchFamily="34" charset="0"/>
                <a:cs typeface="Tahoma" pitchFamily="34" charset="0"/>
              </a:rPr>
              <a:t>FECHA: 1 y 2 de septiembre de 2011</a:t>
            </a:r>
            <a:endParaRPr lang="es-MX" sz="1100" dirty="0">
              <a:latin typeface="Tahoma" pitchFamily="34" charset="0"/>
              <a:cs typeface="Tahoma" pitchFamily="34" charset="0"/>
            </a:endParaRPr>
          </a:p>
          <a:p>
            <a:r>
              <a:rPr lang="es-MX" sz="1100" dirty="0" smtClean="0">
                <a:latin typeface="Tahoma" pitchFamily="34" charset="0"/>
                <a:cs typeface="Tahoma" pitchFamily="34" charset="0"/>
              </a:rPr>
              <a:t>MUNICIPIO: </a:t>
            </a:r>
            <a:r>
              <a:rPr lang="es-MX" sz="1100" dirty="0" err="1" smtClean="0">
                <a:latin typeface="Tahoma" pitchFamily="34" charset="0"/>
                <a:cs typeface="Tahoma" pitchFamily="34" charset="0"/>
              </a:rPr>
              <a:t>Mexticacan</a:t>
            </a:r>
            <a:r>
              <a:rPr lang="es-MX" sz="1100" dirty="0" smtClean="0">
                <a:latin typeface="Tahoma" pitchFamily="34" charset="0"/>
                <a:cs typeface="Tahoma" pitchFamily="34" charset="0"/>
              </a:rPr>
              <a:t>.</a:t>
            </a:r>
            <a:endParaRPr lang="es-MX" sz="1100" dirty="0">
              <a:latin typeface="Tahoma" pitchFamily="34" charset="0"/>
              <a:cs typeface="Tahoma" pitchFamily="34" charset="0"/>
            </a:endParaRPr>
          </a:p>
        </p:txBody>
      </p:sp>
      <p:pic>
        <p:nvPicPr>
          <p:cNvPr id="4" name="Picture 2" descr="C:\Documents and Settings\amartinez\Escritorio\DSC00926.JPG"/>
          <p:cNvPicPr preferRelativeResize="0">
            <a:picLocks noChangeArrowheads="1"/>
          </p:cNvPicPr>
          <p:nvPr/>
        </p:nvPicPr>
        <p:blipFill>
          <a:blip r:embed="rId2" cstate="print"/>
          <a:stretch>
            <a:fillRect/>
          </a:stretch>
        </p:blipFill>
        <p:spPr bwMode="auto">
          <a:xfrm>
            <a:off x="202844" y="1428736"/>
            <a:ext cx="2400000" cy="1800000"/>
          </a:xfrm>
          <a:prstGeom prst="rect">
            <a:avLst/>
          </a:prstGeom>
          <a:noFill/>
        </p:spPr>
      </p:pic>
      <p:pic>
        <p:nvPicPr>
          <p:cNvPr id="5" name="Picture 3" descr="C:\Documents and Settings\amartinez\Escritorio\DSC00918.JPG"/>
          <p:cNvPicPr preferRelativeResize="0">
            <a:picLocks noChangeArrowheads="1"/>
          </p:cNvPicPr>
          <p:nvPr/>
        </p:nvPicPr>
        <p:blipFill>
          <a:blip r:embed="rId3" cstate="print"/>
          <a:stretch>
            <a:fillRect/>
          </a:stretch>
        </p:blipFill>
        <p:spPr bwMode="auto">
          <a:xfrm>
            <a:off x="2988926" y="1428736"/>
            <a:ext cx="2400000" cy="1800000"/>
          </a:xfrm>
          <a:prstGeom prst="rect">
            <a:avLst/>
          </a:prstGeom>
          <a:noFill/>
        </p:spPr>
      </p:pic>
      <p:pic>
        <p:nvPicPr>
          <p:cNvPr id="7" name="Picture 5" descr="C:\Documents and Settings\amartinez\Escritorio\DSC00915.JPG"/>
          <p:cNvPicPr preferRelativeResize="0">
            <a:picLocks noChangeArrowheads="1"/>
          </p:cNvPicPr>
          <p:nvPr/>
        </p:nvPicPr>
        <p:blipFill>
          <a:blip r:embed="rId4" cstate="print"/>
          <a:stretch>
            <a:fillRect/>
          </a:stretch>
        </p:blipFill>
        <p:spPr bwMode="auto">
          <a:xfrm>
            <a:off x="274282" y="3500438"/>
            <a:ext cx="2400000" cy="1800000"/>
          </a:xfrm>
          <a:prstGeom prst="rect">
            <a:avLst/>
          </a:prstGeom>
          <a:noFill/>
        </p:spPr>
      </p:pic>
      <p:pic>
        <p:nvPicPr>
          <p:cNvPr id="8" name="Picture 6" descr="C:\Documents and Settings\amartinez\Escritorio\DSC00928.JPG"/>
          <p:cNvPicPr preferRelativeResize="0">
            <a:picLocks noChangeArrowheads="1"/>
          </p:cNvPicPr>
          <p:nvPr/>
        </p:nvPicPr>
        <p:blipFill>
          <a:blip r:embed="rId5" cstate="print"/>
          <a:stretch>
            <a:fillRect/>
          </a:stretch>
        </p:blipFill>
        <p:spPr bwMode="auto">
          <a:xfrm>
            <a:off x="2988926" y="3500438"/>
            <a:ext cx="2400000" cy="1800000"/>
          </a:xfrm>
          <a:prstGeom prst="rect">
            <a:avLst/>
          </a:prstGeom>
          <a:noFill/>
        </p:spPr>
      </p:pic>
      <p:pic>
        <p:nvPicPr>
          <p:cNvPr id="9" name="Picture 7" descr="C:\Documents and Settings\amartinez\Escritorio\DSC00930.JPG"/>
          <p:cNvPicPr preferRelativeResize="0">
            <a:picLocks noChangeArrowheads="1"/>
          </p:cNvPicPr>
          <p:nvPr/>
        </p:nvPicPr>
        <p:blipFill>
          <a:blip r:embed="rId6" cstate="print"/>
          <a:stretch>
            <a:fillRect/>
          </a:stretch>
        </p:blipFill>
        <p:spPr bwMode="auto">
          <a:xfrm>
            <a:off x="5703570" y="3500438"/>
            <a:ext cx="2400000" cy="1800000"/>
          </a:xfrm>
          <a:prstGeom prst="rect">
            <a:avLst/>
          </a:prstGeom>
          <a:noFill/>
        </p:spPr>
      </p:pic>
      <p:pic>
        <p:nvPicPr>
          <p:cNvPr id="14344" name="Picture 8" descr="C:\Documents and Settings\amartinez\Escritorio\DSC00920.JPG"/>
          <p:cNvPicPr preferRelativeResize="0">
            <a:picLocks noChangeArrowheads="1"/>
          </p:cNvPicPr>
          <p:nvPr/>
        </p:nvPicPr>
        <p:blipFill>
          <a:blip r:embed="rId7" cstate="print"/>
          <a:stretch>
            <a:fillRect/>
          </a:stretch>
        </p:blipFill>
        <p:spPr bwMode="auto">
          <a:xfrm>
            <a:off x="5703570" y="1357298"/>
            <a:ext cx="2400000" cy="18000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5 CuadroTexto"/>
          <p:cNvSpPr txBox="1">
            <a:spLocks noChangeArrowheads="1"/>
          </p:cNvSpPr>
          <p:nvPr/>
        </p:nvSpPr>
        <p:spPr bwMode="auto">
          <a:xfrm>
            <a:off x="142844" y="5572140"/>
            <a:ext cx="8358246" cy="760014"/>
          </a:xfrm>
          <a:prstGeom prst="rect">
            <a:avLst/>
          </a:prstGeom>
          <a:noFill/>
          <a:ln w="9525">
            <a:noFill/>
            <a:miter lim="800000"/>
            <a:headEnd/>
            <a:tailEnd/>
          </a:ln>
        </p:spPr>
        <p:txBody>
          <a:bodyPr wrap="square" lIns="82104" tIns="41052" rIns="82104" bIns="41052">
            <a:spAutoFit/>
          </a:bodyPr>
          <a:lstStyle/>
          <a:p>
            <a:pPr algn="just"/>
            <a:r>
              <a:rPr lang="es-MX" sz="1100" dirty="0" smtClean="0">
                <a:latin typeface="Tahoma" pitchFamily="34" charset="0"/>
                <a:cs typeface="Tahoma" pitchFamily="34" charset="0"/>
              </a:rPr>
              <a:t>Las imágenes captadas durante la reunión del comité de Contraloría Social, que se realizó con la finalidad de efectuar un recorrido de obra, hacer la presentación de la empresa que construirá la obra y al supervisor de CEA, se visitó a las autoridades municipal para aclarar dudas sobre el terreno y se recabó una cédula de vigilancia que firmó Heriberto Aguirre asesorado por el trabajador social, tomando en cuenta las opiniones de los demás integrantes del comité.</a:t>
            </a:r>
            <a:endParaRPr lang="es-MX" sz="1100" dirty="0">
              <a:latin typeface="Tahoma" pitchFamily="34" charset="0"/>
              <a:cs typeface="Tahoma" pitchFamily="34" charset="0"/>
            </a:endParaRPr>
          </a:p>
        </p:txBody>
      </p:sp>
      <p:sp>
        <p:nvSpPr>
          <p:cNvPr id="14341" name="5 CuadroTexto"/>
          <p:cNvSpPr txBox="1">
            <a:spLocks noChangeArrowheads="1"/>
          </p:cNvSpPr>
          <p:nvPr/>
        </p:nvSpPr>
        <p:spPr bwMode="auto">
          <a:xfrm>
            <a:off x="214282" y="6436540"/>
            <a:ext cx="2714644" cy="421460"/>
          </a:xfrm>
          <a:prstGeom prst="rect">
            <a:avLst/>
          </a:prstGeom>
          <a:noFill/>
          <a:ln w="9525">
            <a:noFill/>
            <a:miter lim="800000"/>
            <a:headEnd/>
            <a:tailEnd/>
          </a:ln>
        </p:spPr>
        <p:txBody>
          <a:bodyPr wrap="square" lIns="82104" tIns="41052" rIns="82104" bIns="41052">
            <a:spAutoFit/>
          </a:bodyPr>
          <a:lstStyle/>
          <a:p>
            <a:r>
              <a:rPr lang="es-MX" sz="1100" dirty="0" smtClean="0">
                <a:latin typeface="Tahoma" pitchFamily="34" charset="0"/>
                <a:cs typeface="Tahoma" pitchFamily="34" charset="0"/>
              </a:rPr>
              <a:t>FECHA: 9 de noviembre de 2011</a:t>
            </a:r>
            <a:endParaRPr lang="es-MX" sz="1100" dirty="0">
              <a:latin typeface="Tahoma" pitchFamily="34" charset="0"/>
              <a:cs typeface="Tahoma" pitchFamily="34" charset="0"/>
            </a:endParaRPr>
          </a:p>
          <a:p>
            <a:r>
              <a:rPr lang="es-MX" sz="1100" dirty="0" smtClean="0">
                <a:latin typeface="Tahoma" pitchFamily="34" charset="0"/>
                <a:cs typeface="Tahoma" pitchFamily="34" charset="0"/>
              </a:rPr>
              <a:t>MUNICIPIO: </a:t>
            </a:r>
            <a:r>
              <a:rPr lang="es-MX" sz="1100" dirty="0" err="1" smtClean="0">
                <a:latin typeface="Tahoma" pitchFamily="34" charset="0"/>
                <a:cs typeface="Tahoma" pitchFamily="34" charset="0"/>
              </a:rPr>
              <a:t>Mexticacan</a:t>
            </a:r>
            <a:r>
              <a:rPr lang="es-MX" sz="1100" dirty="0" smtClean="0">
                <a:latin typeface="Tahoma" pitchFamily="34" charset="0"/>
                <a:cs typeface="Tahoma" pitchFamily="34" charset="0"/>
              </a:rPr>
              <a:t>.</a:t>
            </a:r>
            <a:endParaRPr lang="es-MX" sz="1100" dirty="0">
              <a:latin typeface="Tahoma" pitchFamily="34" charset="0"/>
              <a:cs typeface="Tahoma" pitchFamily="34" charset="0"/>
            </a:endParaRPr>
          </a:p>
        </p:txBody>
      </p:sp>
      <p:pic>
        <p:nvPicPr>
          <p:cNvPr id="4" name="Picture 2" descr="C:\Documents and Settings\amartinez\Escritorio\DSC00926.JPG"/>
          <p:cNvPicPr preferRelativeResize="0">
            <a:picLocks noChangeArrowheads="1"/>
          </p:cNvPicPr>
          <p:nvPr/>
        </p:nvPicPr>
        <p:blipFill>
          <a:blip r:embed="rId2" cstate="print"/>
          <a:stretch>
            <a:fillRect/>
          </a:stretch>
        </p:blipFill>
        <p:spPr bwMode="auto">
          <a:xfrm>
            <a:off x="214282" y="1357298"/>
            <a:ext cx="2700000" cy="1980000"/>
          </a:xfrm>
          <a:prstGeom prst="rect">
            <a:avLst/>
          </a:prstGeom>
          <a:noFill/>
        </p:spPr>
      </p:pic>
      <p:pic>
        <p:nvPicPr>
          <p:cNvPr id="5" name="Picture 3" descr="C:\Documents and Settings\amartinez\Escritorio\DSC00918.JPG"/>
          <p:cNvPicPr preferRelativeResize="0">
            <a:picLocks noChangeArrowheads="1"/>
          </p:cNvPicPr>
          <p:nvPr/>
        </p:nvPicPr>
        <p:blipFill>
          <a:blip r:embed="rId3" cstate="print"/>
          <a:stretch>
            <a:fillRect/>
          </a:stretch>
        </p:blipFill>
        <p:spPr bwMode="auto">
          <a:xfrm>
            <a:off x="3000364" y="1357298"/>
            <a:ext cx="2700000" cy="1980000"/>
          </a:xfrm>
          <a:prstGeom prst="rect">
            <a:avLst/>
          </a:prstGeom>
          <a:noFill/>
        </p:spPr>
      </p:pic>
      <p:pic>
        <p:nvPicPr>
          <p:cNvPr id="7" name="Picture 5" descr="C:\Documents and Settings\amartinez\Escritorio\DSC00915.JPG"/>
          <p:cNvPicPr preferRelativeResize="0">
            <a:picLocks noChangeArrowheads="1"/>
          </p:cNvPicPr>
          <p:nvPr/>
        </p:nvPicPr>
        <p:blipFill>
          <a:blip r:embed="rId4" cstate="print"/>
          <a:stretch>
            <a:fillRect/>
          </a:stretch>
        </p:blipFill>
        <p:spPr bwMode="auto">
          <a:xfrm>
            <a:off x="214282" y="3500438"/>
            <a:ext cx="2700000" cy="1980000"/>
          </a:xfrm>
          <a:prstGeom prst="rect">
            <a:avLst/>
          </a:prstGeom>
          <a:noFill/>
        </p:spPr>
      </p:pic>
      <p:pic>
        <p:nvPicPr>
          <p:cNvPr id="8" name="Picture 6" descr="C:\Documents and Settings\amartinez\Escritorio\DSC00928.JPG"/>
          <p:cNvPicPr preferRelativeResize="0">
            <a:picLocks noChangeArrowheads="1"/>
          </p:cNvPicPr>
          <p:nvPr/>
        </p:nvPicPr>
        <p:blipFill>
          <a:blip r:embed="rId5" cstate="print"/>
          <a:stretch>
            <a:fillRect/>
          </a:stretch>
        </p:blipFill>
        <p:spPr bwMode="auto">
          <a:xfrm>
            <a:off x="3000364" y="3500438"/>
            <a:ext cx="2700000" cy="1980000"/>
          </a:xfrm>
          <a:prstGeom prst="rect">
            <a:avLst/>
          </a:prstGeom>
          <a:noFill/>
        </p:spPr>
      </p:pic>
      <p:pic>
        <p:nvPicPr>
          <p:cNvPr id="9" name="Picture 7" descr="C:\Documents and Settings\amartinez\Escritorio\DSC00930.JPG"/>
          <p:cNvPicPr preferRelativeResize="0">
            <a:picLocks noChangeArrowheads="1"/>
          </p:cNvPicPr>
          <p:nvPr/>
        </p:nvPicPr>
        <p:blipFill>
          <a:blip r:embed="rId6" cstate="print"/>
          <a:stretch>
            <a:fillRect/>
          </a:stretch>
        </p:blipFill>
        <p:spPr bwMode="auto">
          <a:xfrm>
            <a:off x="5786446" y="3500438"/>
            <a:ext cx="2700000" cy="1980000"/>
          </a:xfrm>
          <a:prstGeom prst="rect">
            <a:avLst/>
          </a:prstGeom>
          <a:noFill/>
        </p:spPr>
      </p:pic>
      <p:pic>
        <p:nvPicPr>
          <p:cNvPr id="14344" name="Picture 8" descr="C:\Documents and Settings\amartinez\Escritorio\DSC00920.JPG"/>
          <p:cNvPicPr preferRelativeResize="0">
            <a:picLocks noChangeArrowheads="1"/>
          </p:cNvPicPr>
          <p:nvPr/>
        </p:nvPicPr>
        <p:blipFill>
          <a:blip r:embed="rId7" cstate="print"/>
          <a:stretch>
            <a:fillRect/>
          </a:stretch>
        </p:blipFill>
        <p:spPr bwMode="auto">
          <a:xfrm>
            <a:off x="5786446" y="1357298"/>
            <a:ext cx="2700000" cy="19800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5 CuadroTexto"/>
          <p:cNvSpPr txBox="1">
            <a:spLocks noChangeArrowheads="1"/>
          </p:cNvSpPr>
          <p:nvPr/>
        </p:nvSpPr>
        <p:spPr bwMode="auto">
          <a:xfrm>
            <a:off x="142844" y="5786454"/>
            <a:ext cx="8858312" cy="760014"/>
          </a:xfrm>
          <a:prstGeom prst="rect">
            <a:avLst/>
          </a:prstGeom>
          <a:noFill/>
          <a:ln w="9525">
            <a:noFill/>
            <a:miter lim="800000"/>
            <a:headEnd/>
            <a:tailEnd/>
          </a:ln>
        </p:spPr>
        <p:txBody>
          <a:bodyPr wrap="square" lIns="82104" tIns="41052" rIns="82104" bIns="41052">
            <a:spAutoFit/>
          </a:bodyPr>
          <a:lstStyle/>
          <a:p>
            <a:pPr algn="just"/>
            <a:r>
              <a:rPr lang="es-MX" sz="1100" dirty="0" smtClean="0">
                <a:latin typeface="Tahoma" pitchFamily="34" charset="0"/>
                <a:cs typeface="Tahoma" pitchFamily="34" charset="0"/>
              </a:rPr>
              <a:t>Las imágenes fotográficas captadas durante el recorrido de obra, se observó los trabajos en las plantillas de nivelación y la excavación del cárcamo de bombeo, se llenó un formato cédula de vigilancia de obra, que firmó Rigoberto Rubalcaba; vocal de inspección, asesorado por el trabajador social, Alejandro Martínez Díaz,  dicha cédula comprende un periodo del día 18 de noviembre de 2011 al 18 de enero de 2012, cabe hacer mención que la empresa ya colocó la lona informativa gracias a los oficios que se giraron para su instalación.</a:t>
            </a:r>
            <a:endParaRPr lang="es-MX" sz="1100" dirty="0">
              <a:latin typeface="Tahoma" pitchFamily="34" charset="0"/>
              <a:cs typeface="Tahoma" pitchFamily="34" charset="0"/>
            </a:endParaRPr>
          </a:p>
        </p:txBody>
      </p:sp>
      <p:sp>
        <p:nvSpPr>
          <p:cNvPr id="14341" name="5 CuadroTexto"/>
          <p:cNvSpPr txBox="1">
            <a:spLocks noChangeArrowheads="1"/>
          </p:cNvSpPr>
          <p:nvPr/>
        </p:nvSpPr>
        <p:spPr bwMode="auto">
          <a:xfrm>
            <a:off x="142844" y="6436540"/>
            <a:ext cx="2786082" cy="421460"/>
          </a:xfrm>
          <a:prstGeom prst="rect">
            <a:avLst/>
          </a:prstGeom>
          <a:noFill/>
          <a:ln w="9525">
            <a:noFill/>
            <a:miter lim="800000"/>
            <a:headEnd/>
            <a:tailEnd/>
          </a:ln>
        </p:spPr>
        <p:txBody>
          <a:bodyPr wrap="square" lIns="82104" tIns="41052" rIns="82104" bIns="41052">
            <a:spAutoFit/>
          </a:bodyPr>
          <a:lstStyle/>
          <a:p>
            <a:r>
              <a:rPr lang="es-MX" sz="1050" dirty="0" smtClean="0">
                <a:latin typeface="Tahoma" pitchFamily="34" charset="0"/>
                <a:cs typeface="Tahoma" pitchFamily="34" charset="0"/>
              </a:rPr>
              <a:t>FECHA: 18 de enero de 2012.</a:t>
            </a:r>
            <a:endParaRPr lang="es-MX" sz="1050" dirty="0">
              <a:latin typeface="Tahoma" pitchFamily="34" charset="0"/>
              <a:cs typeface="Tahoma" pitchFamily="34" charset="0"/>
            </a:endParaRPr>
          </a:p>
          <a:p>
            <a:r>
              <a:rPr lang="es-MX" sz="1050" dirty="0" smtClean="0">
                <a:latin typeface="Tahoma" pitchFamily="34" charset="0"/>
                <a:cs typeface="Tahoma" pitchFamily="34" charset="0"/>
              </a:rPr>
              <a:t>MUNICIPIO: </a:t>
            </a:r>
            <a:r>
              <a:rPr lang="es-MX" sz="1050" dirty="0" err="1" smtClean="0">
                <a:latin typeface="Tahoma" pitchFamily="34" charset="0"/>
                <a:cs typeface="Tahoma" pitchFamily="34" charset="0"/>
              </a:rPr>
              <a:t>Mexticacan</a:t>
            </a:r>
            <a:r>
              <a:rPr lang="es-MX" sz="1050" dirty="0" smtClean="0">
                <a:latin typeface="Tahoma" pitchFamily="34" charset="0"/>
                <a:cs typeface="Tahoma" pitchFamily="34" charset="0"/>
              </a:rPr>
              <a:t>.</a:t>
            </a:r>
            <a:endParaRPr lang="es-MX" sz="1050" dirty="0">
              <a:latin typeface="Tahoma" pitchFamily="34" charset="0"/>
              <a:cs typeface="Tahoma" pitchFamily="34" charset="0"/>
            </a:endParaRPr>
          </a:p>
        </p:txBody>
      </p:sp>
      <p:pic>
        <p:nvPicPr>
          <p:cNvPr id="4" name="Picture 2" descr="C:\Documents and Settings\amartinez\Escritorio\DSC00926.JPG"/>
          <p:cNvPicPr preferRelativeResize="0">
            <a:picLocks noChangeArrowheads="1"/>
          </p:cNvPicPr>
          <p:nvPr/>
        </p:nvPicPr>
        <p:blipFill>
          <a:blip r:embed="rId2" cstate="print"/>
          <a:stretch>
            <a:fillRect/>
          </a:stretch>
        </p:blipFill>
        <p:spPr bwMode="auto">
          <a:xfrm>
            <a:off x="142844" y="1357298"/>
            <a:ext cx="2880000" cy="2160000"/>
          </a:xfrm>
          <a:prstGeom prst="rect">
            <a:avLst/>
          </a:prstGeom>
          <a:noFill/>
        </p:spPr>
      </p:pic>
      <p:pic>
        <p:nvPicPr>
          <p:cNvPr id="5" name="Picture 3" descr="C:\Documents and Settings\amartinez\Escritorio\DSC00918.JPG"/>
          <p:cNvPicPr preferRelativeResize="0">
            <a:picLocks noChangeArrowheads="1"/>
          </p:cNvPicPr>
          <p:nvPr/>
        </p:nvPicPr>
        <p:blipFill>
          <a:blip r:embed="rId3" cstate="print"/>
          <a:stretch>
            <a:fillRect/>
          </a:stretch>
        </p:blipFill>
        <p:spPr bwMode="auto">
          <a:xfrm>
            <a:off x="3143240" y="1357298"/>
            <a:ext cx="2880000" cy="2160000"/>
          </a:xfrm>
          <a:prstGeom prst="rect">
            <a:avLst/>
          </a:prstGeom>
          <a:noFill/>
        </p:spPr>
      </p:pic>
      <p:pic>
        <p:nvPicPr>
          <p:cNvPr id="7" name="Picture 5" descr="C:\Documents and Settings\amartinez\Escritorio\DSC00915.JPG"/>
          <p:cNvPicPr preferRelativeResize="0">
            <a:picLocks noChangeArrowheads="1"/>
          </p:cNvPicPr>
          <p:nvPr/>
        </p:nvPicPr>
        <p:blipFill>
          <a:blip r:embed="rId4" cstate="print"/>
          <a:stretch>
            <a:fillRect/>
          </a:stretch>
        </p:blipFill>
        <p:spPr bwMode="auto">
          <a:xfrm>
            <a:off x="142844" y="3643314"/>
            <a:ext cx="2880000" cy="2160000"/>
          </a:xfrm>
          <a:prstGeom prst="rect">
            <a:avLst/>
          </a:prstGeom>
          <a:noFill/>
        </p:spPr>
      </p:pic>
      <p:pic>
        <p:nvPicPr>
          <p:cNvPr id="8" name="Picture 6" descr="C:\Documents and Settings\amartinez\Escritorio\DSC00928.JPG"/>
          <p:cNvPicPr preferRelativeResize="0">
            <a:picLocks noChangeArrowheads="1"/>
          </p:cNvPicPr>
          <p:nvPr/>
        </p:nvPicPr>
        <p:blipFill>
          <a:blip r:embed="rId5" cstate="print"/>
          <a:stretch>
            <a:fillRect/>
          </a:stretch>
        </p:blipFill>
        <p:spPr bwMode="auto">
          <a:xfrm>
            <a:off x="3143240" y="3643314"/>
            <a:ext cx="2880000" cy="2160000"/>
          </a:xfrm>
          <a:prstGeom prst="rect">
            <a:avLst/>
          </a:prstGeom>
          <a:noFill/>
        </p:spPr>
      </p:pic>
      <p:pic>
        <p:nvPicPr>
          <p:cNvPr id="9" name="Picture 7" descr="C:\Documents and Settings\amartinez\Escritorio\DSC00930.JPG"/>
          <p:cNvPicPr preferRelativeResize="0">
            <a:picLocks noChangeArrowheads="1"/>
          </p:cNvPicPr>
          <p:nvPr/>
        </p:nvPicPr>
        <p:blipFill>
          <a:blip r:embed="rId6" cstate="print"/>
          <a:stretch>
            <a:fillRect/>
          </a:stretch>
        </p:blipFill>
        <p:spPr bwMode="auto">
          <a:xfrm>
            <a:off x="6143636" y="3643314"/>
            <a:ext cx="2880000" cy="2160000"/>
          </a:xfrm>
          <a:prstGeom prst="rect">
            <a:avLst/>
          </a:prstGeom>
          <a:noFill/>
        </p:spPr>
      </p:pic>
      <p:pic>
        <p:nvPicPr>
          <p:cNvPr id="14344" name="Picture 8" descr="C:\Documents and Settings\amartinez\Escritorio\DSC00920.JPG"/>
          <p:cNvPicPr preferRelativeResize="0">
            <a:picLocks noChangeArrowheads="1"/>
          </p:cNvPicPr>
          <p:nvPr/>
        </p:nvPicPr>
        <p:blipFill>
          <a:blip r:embed="rId7" cstate="print"/>
          <a:stretch>
            <a:fillRect/>
          </a:stretch>
        </p:blipFill>
        <p:spPr bwMode="auto">
          <a:xfrm>
            <a:off x="6143636" y="1357298"/>
            <a:ext cx="2880000" cy="21600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5 CuadroTexto"/>
          <p:cNvSpPr txBox="1">
            <a:spLocks noChangeArrowheads="1"/>
          </p:cNvSpPr>
          <p:nvPr/>
        </p:nvSpPr>
        <p:spPr bwMode="auto">
          <a:xfrm>
            <a:off x="142844" y="5786454"/>
            <a:ext cx="8858312" cy="760014"/>
          </a:xfrm>
          <a:prstGeom prst="rect">
            <a:avLst/>
          </a:prstGeom>
          <a:noFill/>
          <a:ln w="9525">
            <a:noFill/>
            <a:miter lim="800000"/>
            <a:headEnd/>
            <a:tailEnd/>
          </a:ln>
        </p:spPr>
        <p:txBody>
          <a:bodyPr wrap="square" lIns="82104" tIns="41052" rIns="82104" bIns="41052">
            <a:spAutoFit/>
          </a:bodyPr>
          <a:lstStyle/>
          <a:p>
            <a:pPr algn="just"/>
            <a:r>
              <a:rPr lang="es-MX" sz="1100" dirty="0" smtClean="0">
                <a:latin typeface="Tahoma" pitchFamily="34" charset="0"/>
                <a:cs typeface="Tahoma" pitchFamily="34" charset="0"/>
              </a:rPr>
              <a:t>Las imágenes fotográficas captadas durante el recorrido de obra, se observó los trabajos en el armado del acero en donde se colocaran los tanques y en la excavación del cárcamo de bombeo un filtro son grava, se llenó un formato cédula de vigilancia de obra, que firmó Ma. Ester Islas; vocal, asesorado por el trabajador social, Alejandro Martínez Díaz,  dicha cédula comprende un periodo del día 19 al 26 de enero de 2012, se le pidió al residente de obra Jorge </a:t>
            </a:r>
            <a:r>
              <a:rPr lang="es-MX" sz="1100" dirty="0" err="1" smtClean="0">
                <a:latin typeface="Tahoma" pitchFamily="34" charset="0"/>
                <a:cs typeface="Tahoma" pitchFamily="34" charset="0"/>
              </a:rPr>
              <a:t>Murguia</a:t>
            </a:r>
            <a:r>
              <a:rPr lang="es-MX" sz="1100" dirty="0" smtClean="0">
                <a:latin typeface="Tahoma" pitchFamily="34" charset="0"/>
                <a:cs typeface="Tahoma" pitchFamily="34" charset="0"/>
              </a:rPr>
              <a:t> que informará cuando se vierta el cemento a las armazones de acero.</a:t>
            </a:r>
            <a:endParaRPr lang="es-MX" sz="1100" dirty="0">
              <a:latin typeface="Tahoma" pitchFamily="34" charset="0"/>
              <a:cs typeface="Tahoma" pitchFamily="34" charset="0"/>
            </a:endParaRPr>
          </a:p>
        </p:txBody>
      </p:sp>
      <p:sp>
        <p:nvSpPr>
          <p:cNvPr id="14341" name="5 CuadroTexto"/>
          <p:cNvSpPr txBox="1">
            <a:spLocks noChangeArrowheads="1"/>
          </p:cNvSpPr>
          <p:nvPr/>
        </p:nvSpPr>
        <p:spPr bwMode="auto">
          <a:xfrm>
            <a:off x="142844" y="6500834"/>
            <a:ext cx="2643238" cy="406071"/>
          </a:xfrm>
          <a:prstGeom prst="rect">
            <a:avLst/>
          </a:prstGeom>
          <a:noFill/>
          <a:ln w="9525">
            <a:noFill/>
            <a:miter lim="800000"/>
            <a:headEnd/>
            <a:tailEnd/>
          </a:ln>
        </p:spPr>
        <p:txBody>
          <a:bodyPr wrap="square" lIns="82104" tIns="41052" rIns="82104" bIns="41052">
            <a:spAutoFit/>
          </a:bodyPr>
          <a:lstStyle/>
          <a:p>
            <a:r>
              <a:rPr lang="es-MX" sz="1050" dirty="0" smtClean="0">
                <a:latin typeface="Tahoma" pitchFamily="34" charset="0"/>
                <a:cs typeface="Tahoma" pitchFamily="34" charset="0"/>
              </a:rPr>
              <a:t>FECHA: 26 de enero de 2012.</a:t>
            </a:r>
            <a:endParaRPr lang="es-MX" sz="1050" dirty="0">
              <a:latin typeface="Tahoma" pitchFamily="34" charset="0"/>
              <a:cs typeface="Tahoma" pitchFamily="34" charset="0"/>
            </a:endParaRPr>
          </a:p>
          <a:p>
            <a:r>
              <a:rPr lang="es-MX" sz="1050" dirty="0" smtClean="0">
                <a:latin typeface="Tahoma" pitchFamily="34" charset="0"/>
                <a:cs typeface="Tahoma" pitchFamily="34" charset="0"/>
              </a:rPr>
              <a:t>MUNICIPIO: </a:t>
            </a:r>
            <a:r>
              <a:rPr lang="es-MX" sz="1050" dirty="0" err="1" smtClean="0">
                <a:latin typeface="Tahoma" pitchFamily="34" charset="0"/>
                <a:cs typeface="Tahoma" pitchFamily="34" charset="0"/>
              </a:rPr>
              <a:t>Mexticacan</a:t>
            </a:r>
            <a:r>
              <a:rPr lang="es-MX" sz="1050" dirty="0" smtClean="0">
                <a:latin typeface="Tahoma" pitchFamily="34" charset="0"/>
                <a:cs typeface="Tahoma" pitchFamily="34" charset="0"/>
              </a:rPr>
              <a:t>.</a:t>
            </a:r>
            <a:endParaRPr lang="es-MX" sz="1050" dirty="0">
              <a:latin typeface="Tahoma" pitchFamily="34" charset="0"/>
              <a:cs typeface="Tahoma" pitchFamily="34" charset="0"/>
            </a:endParaRPr>
          </a:p>
        </p:txBody>
      </p:sp>
      <p:pic>
        <p:nvPicPr>
          <p:cNvPr id="4" name="Picture 2" descr="C:\Documents and Settings\amartinez\Escritorio\DSC00926.JPG"/>
          <p:cNvPicPr preferRelativeResize="0">
            <a:picLocks noChangeArrowheads="1"/>
          </p:cNvPicPr>
          <p:nvPr/>
        </p:nvPicPr>
        <p:blipFill>
          <a:blip r:embed="rId2" cstate="print"/>
          <a:stretch>
            <a:fillRect/>
          </a:stretch>
        </p:blipFill>
        <p:spPr bwMode="auto">
          <a:xfrm>
            <a:off x="142844" y="1357298"/>
            <a:ext cx="2880000" cy="2160000"/>
          </a:xfrm>
          <a:prstGeom prst="rect">
            <a:avLst/>
          </a:prstGeom>
          <a:noFill/>
        </p:spPr>
      </p:pic>
      <p:pic>
        <p:nvPicPr>
          <p:cNvPr id="5" name="Picture 3" descr="C:\Documents and Settings\amartinez\Escritorio\DSC00918.JPG"/>
          <p:cNvPicPr preferRelativeResize="0">
            <a:picLocks noChangeArrowheads="1"/>
          </p:cNvPicPr>
          <p:nvPr/>
        </p:nvPicPr>
        <p:blipFill>
          <a:blip r:embed="rId3" cstate="print"/>
          <a:stretch>
            <a:fillRect/>
          </a:stretch>
        </p:blipFill>
        <p:spPr bwMode="auto">
          <a:xfrm>
            <a:off x="3143240" y="1357298"/>
            <a:ext cx="2880000" cy="2160000"/>
          </a:xfrm>
          <a:prstGeom prst="rect">
            <a:avLst/>
          </a:prstGeom>
          <a:noFill/>
        </p:spPr>
      </p:pic>
      <p:pic>
        <p:nvPicPr>
          <p:cNvPr id="7" name="Picture 5" descr="C:\Documents and Settings\amartinez\Escritorio\DSC00915.JPG"/>
          <p:cNvPicPr preferRelativeResize="0">
            <a:picLocks noChangeArrowheads="1"/>
          </p:cNvPicPr>
          <p:nvPr/>
        </p:nvPicPr>
        <p:blipFill>
          <a:blip r:embed="rId4" cstate="print"/>
          <a:stretch>
            <a:fillRect/>
          </a:stretch>
        </p:blipFill>
        <p:spPr bwMode="auto">
          <a:xfrm>
            <a:off x="142844" y="3643314"/>
            <a:ext cx="2880000" cy="2160000"/>
          </a:xfrm>
          <a:prstGeom prst="rect">
            <a:avLst/>
          </a:prstGeom>
          <a:noFill/>
        </p:spPr>
      </p:pic>
      <p:pic>
        <p:nvPicPr>
          <p:cNvPr id="8" name="Picture 6" descr="C:\Documents and Settings\amartinez\Escritorio\DSC00928.JPG"/>
          <p:cNvPicPr preferRelativeResize="0">
            <a:picLocks noChangeArrowheads="1"/>
          </p:cNvPicPr>
          <p:nvPr/>
        </p:nvPicPr>
        <p:blipFill>
          <a:blip r:embed="rId5" cstate="print"/>
          <a:stretch>
            <a:fillRect/>
          </a:stretch>
        </p:blipFill>
        <p:spPr bwMode="auto">
          <a:xfrm>
            <a:off x="3143240" y="3643314"/>
            <a:ext cx="2880000" cy="2160000"/>
          </a:xfrm>
          <a:prstGeom prst="rect">
            <a:avLst/>
          </a:prstGeom>
          <a:noFill/>
        </p:spPr>
      </p:pic>
      <p:pic>
        <p:nvPicPr>
          <p:cNvPr id="9" name="Picture 7" descr="C:\Documents and Settings\amartinez\Escritorio\DSC00930.JPG"/>
          <p:cNvPicPr preferRelativeResize="0">
            <a:picLocks noChangeArrowheads="1"/>
          </p:cNvPicPr>
          <p:nvPr/>
        </p:nvPicPr>
        <p:blipFill>
          <a:blip r:embed="rId6" cstate="print"/>
          <a:stretch>
            <a:fillRect/>
          </a:stretch>
        </p:blipFill>
        <p:spPr bwMode="auto">
          <a:xfrm>
            <a:off x="6143636" y="3643314"/>
            <a:ext cx="2880000" cy="2160000"/>
          </a:xfrm>
          <a:prstGeom prst="rect">
            <a:avLst/>
          </a:prstGeom>
          <a:noFill/>
        </p:spPr>
      </p:pic>
      <p:pic>
        <p:nvPicPr>
          <p:cNvPr id="14344" name="Picture 8" descr="C:\Documents and Settings\amartinez\Escritorio\DSC00920.JPG"/>
          <p:cNvPicPr preferRelativeResize="0">
            <a:picLocks noChangeArrowheads="1"/>
          </p:cNvPicPr>
          <p:nvPr/>
        </p:nvPicPr>
        <p:blipFill>
          <a:blip r:embed="rId7" cstate="print"/>
          <a:stretch>
            <a:fillRect/>
          </a:stretch>
        </p:blipFill>
        <p:spPr bwMode="auto">
          <a:xfrm>
            <a:off x="6143636" y="1357298"/>
            <a:ext cx="2880000" cy="21600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5 CuadroTexto"/>
          <p:cNvSpPr txBox="1">
            <a:spLocks noChangeArrowheads="1"/>
          </p:cNvSpPr>
          <p:nvPr/>
        </p:nvSpPr>
        <p:spPr bwMode="auto">
          <a:xfrm>
            <a:off x="142844" y="5786454"/>
            <a:ext cx="8858312" cy="760014"/>
          </a:xfrm>
          <a:prstGeom prst="rect">
            <a:avLst/>
          </a:prstGeom>
          <a:noFill/>
          <a:ln w="9525">
            <a:noFill/>
            <a:miter lim="800000"/>
            <a:headEnd/>
            <a:tailEnd/>
          </a:ln>
        </p:spPr>
        <p:txBody>
          <a:bodyPr wrap="square" lIns="82104" tIns="41052" rIns="82104" bIns="41052">
            <a:spAutoFit/>
          </a:bodyPr>
          <a:lstStyle/>
          <a:p>
            <a:pPr algn="just"/>
            <a:r>
              <a:rPr lang="es-MX" sz="1100" dirty="0" smtClean="0">
                <a:latin typeface="Tahoma" pitchFamily="34" charset="0"/>
                <a:cs typeface="Tahoma" pitchFamily="34" charset="0"/>
              </a:rPr>
              <a:t>Las imágenes fotográficas captadas durante el recorrido de obra, se observó los trabajos de la cimbra en los tanques para el colado, en el cárcamo de bombeo se observo la plantilla terminada, se llenó un formato cédula de vigilancia de obra, que firmó Margarita Torres; vocal del comité, asesorado por el trabajador social, Alejandro Martínez Díaz, dicha cédula comprende un periodo del día 27 de enero al 15 de febrero de 2012, Cabe señalar que se comento por un trabajador de la contratista que se pretende colar el próximo domingo.</a:t>
            </a:r>
            <a:endParaRPr lang="es-MX" sz="1100" dirty="0">
              <a:latin typeface="Tahoma" pitchFamily="34" charset="0"/>
              <a:cs typeface="Tahoma" pitchFamily="34" charset="0"/>
            </a:endParaRPr>
          </a:p>
        </p:txBody>
      </p:sp>
      <p:sp>
        <p:nvSpPr>
          <p:cNvPr id="14341" name="5 CuadroTexto"/>
          <p:cNvSpPr txBox="1">
            <a:spLocks noChangeArrowheads="1"/>
          </p:cNvSpPr>
          <p:nvPr/>
        </p:nvSpPr>
        <p:spPr bwMode="auto">
          <a:xfrm>
            <a:off x="142844" y="6475012"/>
            <a:ext cx="2786082" cy="382988"/>
          </a:xfrm>
          <a:prstGeom prst="rect">
            <a:avLst/>
          </a:prstGeom>
          <a:noFill/>
          <a:ln w="9525">
            <a:noFill/>
            <a:miter lim="800000"/>
            <a:headEnd/>
            <a:tailEnd/>
          </a:ln>
        </p:spPr>
        <p:txBody>
          <a:bodyPr wrap="square" lIns="82104" tIns="41052" rIns="82104" bIns="41052">
            <a:spAutoFit/>
          </a:bodyPr>
          <a:lstStyle/>
          <a:p>
            <a:r>
              <a:rPr lang="es-MX" sz="900" dirty="0" smtClean="0">
                <a:latin typeface="Tahoma" pitchFamily="34" charset="0"/>
                <a:cs typeface="Tahoma" pitchFamily="34" charset="0"/>
              </a:rPr>
              <a:t>FECHA: 15 de febrero de 2012.</a:t>
            </a:r>
            <a:endParaRPr lang="es-MX" sz="900" dirty="0">
              <a:latin typeface="Tahoma" pitchFamily="34" charset="0"/>
              <a:cs typeface="Tahoma" pitchFamily="34" charset="0"/>
            </a:endParaRPr>
          </a:p>
          <a:p>
            <a:r>
              <a:rPr lang="es-MX" sz="900" dirty="0" smtClean="0">
                <a:latin typeface="Tahoma" pitchFamily="34" charset="0"/>
                <a:cs typeface="Tahoma" pitchFamily="34" charset="0"/>
              </a:rPr>
              <a:t>MUNICIPIO: </a:t>
            </a:r>
            <a:r>
              <a:rPr lang="es-MX" sz="900" dirty="0" err="1" smtClean="0">
                <a:latin typeface="Tahoma" pitchFamily="34" charset="0"/>
                <a:cs typeface="Tahoma" pitchFamily="34" charset="0"/>
              </a:rPr>
              <a:t>Mexticacan</a:t>
            </a:r>
            <a:r>
              <a:rPr lang="es-MX" sz="1050" dirty="0" smtClean="0">
                <a:latin typeface="Tahoma" pitchFamily="34" charset="0"/>
                <a:cs typeface="Tahoma" pitchFamily="34" charset="0"/>
              </a:rPr>
              <a:t>.</a:t>
            </a:r>
            <a:endParaRPr lang="es-MX" sz="1050" dirty="0">
              <a:latin typeface="Tahoma" pitchFamily="34" charset="0"/>
              <a:cs typeface="Tahoma" pitchFamily="34" charset="0"/>
            </a:endParaRPr>
          </a:p>
        </p:txBody>
      </p:sp>
      <p:pic>
        <p:nvPicPr>
          <p:cNvPr id="4" name="Picture 2" descr="C:\Documents and Settings\amartinez\Escritorio\DSC00926.JPG"/>
          <p:cNvPicPr preferRelativeResize="0">
            <a:picLocks noChangeArrowheads="1"/>
          </p:cNvPicPr>
          <p:nvPr/>
        </p:nvPicPr>
        <p:blipFill>
          <a:blip r:embed="rId2" cstate="print"/>
          <a:stretch>
            <a:fillRect/>
          </a:stretch>
        </p:blipFill>
        <p:spPr bwMode="auto">
          <a:xfrm>
            <a:off x="142844" y="1357298"/>
            <a:ext cx="2880000" cy="2160000"/>
          </a:xfrm>
          <a:prstGeom prst="rect">
            <a:avLst/>
          </a:prstGeom>
          <a:noFill/>
        </p:spPr>
      </p:pic>
      <p:pic>
        <p:nvPicPr>
          <p:cNvPr id="5" name="Picture 3" descr="C:\Documents and Settings\amartinez\Escritorio\DSC00918.JPG"/>
          <p:cNvPicPr preferRelativeResize="0">
            <a:picLocks noChangeArrowheads="1"/>
          </p:cNvPicPr>
          <p:nvPr/>
        </p:nvPicPr>
        <p:blipFill>
          <a:blip r:embed="rId3" cstate="print"/>
          <a:stretch>
            <a:fillRect/>
          </a:stretch>
        </p:blipFill>
        <p:spPr bwMode="auto">
          <a:xfrm>
            <a:off x="3143240" y="1357298"/>
            <a:ext cx="2880000" cy="2160000"/>
          </a:xfrm>
          <a:prstGeom prst="rect">
            <a:avLst/>
          </a:prstGeom>
          <a:noFill/>
        </p:spPr>
      </p:pic>
      <p:pic>
        <p:nvPicPr>
          <p:cNvPr id="7" name="Picture 5" descr="C:\Documents and Settings\amartinez\Escritorio\DSC00915.JPG"/>
          <p:cNvPicPr preferRelativeResize="0">
            <a:picLocks noChangeArrowheads="1"/>
          </p:cNvPicPr>
          <p:nvPr/>
        </p:nvPicPr>
        <p:blipFill>
          <a:blip r:embed="rId4" cstate="print"/>
          <a:stretch>
            <a:fillRect/>
          </a:stretch>
        </p:blipFill>
        <p:spPr bwMode="auto">
          <a:xfrm>
            <a:off x="142844" y="3643314"/>
            <a:ext cx="2880000" cy="2160000"/>
          </a:xfrm>
          <a:prstGeom prst="rect">
            <a:avLst/>
          </a:prstGeom>
          <a:noFill/>
        </p:spPr>
      </p:pic>
      <p:pic>
        <p:nvPicPr>
          <p:cNvPr id="8" name="Picture 6" descr="C:\Documents and Settings\amartinez\Escritorio\DSC00928.JPG"/>
          <p:cNvPicPr preferRelativeResize="0">
            <a:picLocks noChangeArrowheads="1"/>
          </p:cNvPicPr>
          <p:nvPr/>
        </p:nvPicPr>
        <p:blipFill>
          <a:blip r:embed="rId5" cstate="print"/>
          <a:stretch>
            <a:fillRect/>
          </a:stretch>
        </p:blipFill>
        <p:spPr bwMode="auto">
          <a:xfrm>
            <a:off x="3143240" y="3643314"/>
            <a:ext cx="2880000" cy="2160000"/>
          </a:xfrm>
          <a:prstGeom prst="rect">
            <a:avLst/>
          </a:prstGeom>
          <a:noFill/>
        </p:spPr>
      </p:pic>
      <p:pic>
        <p:nvPicPr>
          <p:cNvPr id="9" name="Picture 7" descr="C:\Documents and Settings\amartinez\Escritorio\DSC00930.JPG"/>
          <p:cNvPicPr preferRelativeResize="0">
            <a:picLocks noChangeArrowheads="1"/>
          </p:cNvPicPr>
          <p:nvPr/>
        </p:nvPicPr>
        <p:blipFill>
          <a:blip r:embed="rId6" cstate="print"/>
          <a:stretch>
            <a:fillRect/>
          </a:stretch>
        </p:blipFill>
        <p:spPr bwMode="auto">
          <a:xfrm>
            <a:off x="6143636" y="3643314"/>
            <a:ext cx="2880000" cy="2160000"/>
          </a:xfrm>
          <a:prstGeom prst="rect">
            <a:avLst/>
          </a:prstGeom>
          <a:noFill/>
        </p:spPr>
      </p:pic>
      <p:pic>
        <p:nvPicPr>
          <p:cNvPr id="14344" name="Picture 8" descr="C:\Documents and Settings\amartinez\Escritorio\DSC00920.JPG"/>
          <p:cNvPicPr preferRelativeResize="0">
            <a:picLocks noChangeArrowheads="1"/>
          </p:cNvPicPr>
          <p:nvPr/>
        </p:nvPicPr>
        <p:blipFill>
          <a:blip r:embed="rId7" cstate="print"/>
          <a:stretch>
            <a:fillRect/>
          </a:stretch>
        </p:blipFill>
        <p:spPr bwMode="auto">
          <a:xfrm>
            <a:off x="6143636" y="1357298"/>
            <a:ext cx="2880000" cy="21600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5 CuadroTexto"/>
          <p:cNvSpPr txBox="1">
            <a:spLocks noChangeArrowheads="1"/>
          </p:cNvSpPr>
          <p:nvPr/>
        </p:nvSpPr>
        <p:spPr bwMode="auto">
          <a:xfrm>
            <a:off x="295200" y="5707499"/>
            <a:ext cx="1231200" cy="760014"/>
          </a:xfrm>
          <a:prstGeom prst="rect">
            <a:avLst/>
          </a:prstGeom>
          <a:noFill/>
          <a:ln w="9525">
            <a:noFill/>
            <a:miter lim="800000"/>
            <a:headEnd/>
            <a:tailEnd/>
          </a:ln>
        </p:spPr>
        <p:txBody>
          <a:bodyPr lIns="82104" tIns="41052" rIns="82104" bIns="41052">
            <a:spAutoFit/>
          </a:bodyPr>
          <a:lstStyle/>
          <a:p>
            <a:r>
              <a:rPr lang="es-MX" sz="1100" dirty="0">
                <a:latin typeface="Tahoma" pitchFamily="34" charset="0"/>
                <a:cs typeface="Tahoma" pitchFamily="34" charset="0"/>
              </a:rPr>
              <a:t>28/02/2012</a:t>
            </a:r>
          </a:p>
          <a:p>
            <a:r>
              <a:rPr lang="es-MX" sz="1100" dirty="0" err="1">
                <a:latin typeface="Tahoma" pitchFamily="34" charset="0"/>
                <a:cs typeface="Tahoma" pitchFamily="34" charset="0"/>
              </a:rPr>
              <a:t>Mexticacan</a:t>
            </a:r>
            <a:r>
              <a:rPr lang="es-MX" sz="1100" dirty="0">
                <a:latin typeface="Tahoma" pitchFamily="34" charset="0"/>
                <a:cs typeface="Tahoma" pitchFamily="34" charset="0"/>
              </a:rPr>
              <a:t>, Jalisco.</a:t>
            </a:r>
          </a:p>
          <a:p>
            <a:endParaRPr lang="es-MX" sz="1100" dirty="0">
              <a:latin typeface="Tahoma" pitchFamily="34" charset="0"/>
              <a:cs typeface="Tahoma" pitchFamily="34" charset="0"/>
            </a:endParaRPr>
          </a:p>
        </p:txBody>
      </p:sp>
      <p:sp>
        <p:nvSpPr>
          <p:cNvPr id="14339" name="7 CuadroTexto"/>
          <p:cNvSpPr txBox="1">
            <a:spLocks noChangeArrowheads="1"/>
          </p:cNvSpPr>
          <p:nvPr/>
        </p:nvSpPr>
        <p:spPr bwMode="auto">
          <a:xfrm>
            <a:off x="1332000" y="5707499"/>
            <a:ext cx="7257600" cy="929291"/>
          </a:xfrm>
          <a:prstGeom prst="rect">
            <a:avLst/>
          </a:prstGeom>
          <a:noFill/>
          <a:ln w="9525">
            <a:noFill/>
            <a:miter lim="800000"/>
            <a:headEnd/>
            <a:tailEnd/>
          </a:ln>
        </p:spPr>
        <p:txBody>
          <a:bodyPr lIns="82104" tIns="41052" rIns="82104" bIns="41052">
            <a:spAutoFit/>
          </a:bodyPr>
          <a:lstStyle/>
          <a:p>
            <a:pPr algn="just"/>
            <a:r>
              <a:rPr lang="es-MX" sz="1100" dirty="0">
                <a:latin typeface="Tahoma" pitchFamily="34" charset="0"/>
                <a:cs typeface="Tahoma" pitchFamily="34" charset="0"/>
              </a:rPr>
              <a:t>Las imágenes muestran el desarrollo del recorrido realizado con los integrantes del comité de Contraloría Social en la comunidad de </a:t>
            </a:r>
            <a:r>
              <a:rPr lang="es-MX" sz="1100" dirty="0" err="1">
                <a:latin typeface="Tahoma" pitchFamily="34" charset="0"/>
                <a:cs typeface="Tahoma" pitchFamily="34" charset="0"/>
              </a:rPr>
              <a:t>Mexticacan</a:t>
            </a:r>
            <a:r>
              <a:rPr lang="es-MX" sz="1100" dirty="0">
                <a:latin typeface="Tahoma" pitchFamily="34" charset="0"/>
                <a:cs typeface="Tahoma" pitchFamily="34" charset="0"/>
              </a:rPr>
              <a:t>, en este lugar se observaron los avances que se han realizado en la obra por la Empresa Constructora(AICISA). Al terminar el recorrido, personal de la CEA les entregó una copia de la segunda estimación, oficios de solicitud de planos y enseguida un integrante del comité asesorado por personal de la CEA llenó una cédula de vigilancia de obra.</a:t>
            </a:r>
            <a:endParaRPr lang="es-ES" sz="1100" dirty="0"/>
          </a:p>
        </p:txBody>
      </p:sp>
      <p:pic>
        <p:nvPicPr>
          <p:cNvPr id="14340" name="Picture 10" descr="C:\Documents and Settings\lmendez\Escritorio\Luis Miguel M. Grajeda\Fotos de Mexticacan\Cañadas  y Mexticacan 033.jpg"/>
          <p:cNvPicPr preferRelativeResize="0">
            <a:picLocks noChangeArrowheads="1"/>
          </p:cNvPicPr>
          <p:nvPr/>
        </p:nvPicPr>
        <p:blipFill>
          <a:blip r:embed="rId2" cstate="print"/>
          <a:srcRect/>
          <a:stretch>
            <a:fillRect/>
          </a:stretch>
        </p:blipFill>
        <p:spPr bwMode="auto">
          <a:xfrm>
            <a:off x="360000" y="1593543"/>
            <a:ext cx="2756160" cy="2009861"/>
          </a:xfrm>
          <a:prstGeom prst="rect">
            <a:avLst/>
          </a:prstGeom>
          <a:noFill/>
          <a:ln w="9525">
            <a:noFill/>
            <a:miter lim="800000"/>
            <a:headEnd/>
            <a:tailEnd/>
          </a:ln>
        </p:spPr>
      </p:pic>
      <p:pic>
        <p:nvPicPr>
          <p:cNvPr id="14341" name="Picture 12" descr="C:\Documents and Settings\lmendez\Escritorio\Luis Miguel M. Grajeda\Fotos de Mexticacan\Cañadas  y Mexticacan 028.jpg"/>
          <p:cNvPicPr preferRelativeResize="0">
            <a:picLocks noChangeArrowheads="1"/>
          </p:cNvPicPr>
          <p:nvPr/>
        </p:nvPicPr>
        <p:blipFill>
          <a:blip r:embed="rId3" cstate="print"/>
          <a:srcRect/>
          <a:stretch>
            <a:fillRect/>
          </a:stretch>
        </p:blipFill>
        <p:spPr bwMode="auto">
          <a:xfrm>
            <a:off x="3146401" y="1593543"/>
            <a:ext cx="2756160" cy="2009861"/>
          </a:xfrm>
          <a:prstGeom prst="rect">
            <a:avLst/>
          </a:prstGeom>
          <a:noFill/>
          <a:ln w="9525">
            <a:noFill/>
            <a:miter lim="800000"/>
            <a:headEnd/>
            <a:tailEnd/>
          </a:ln>
        </p:spPr>
      </p:pic>
      <p:pic>
        <p:nvPicPr>
          <p:cNvPr id="14342" name="Picture 13" descr="C:\Documents and Settings\lmendez\Escritorio\Luis Miguel M. Grajeda\Fotos de Mexticacan\Cañadas  y Mexticacan.jpg"/>
          <p:cNvPicPr preferRelativeResize="0">
            <a:picLocks noChangeArrowheads="1"/>
          </p:cNvPicPr>
          <p:nvPr/>
        </p:nvPicPr>
        <p:blipFill>
          <a:blip r:embed="rId4" cstate="print"/>
          <a:srcRect/>
          <a:stretch>
            <a:fillRect/>
          </a:stretch>
        </p:blipFill>
        <p:spPr bwMode="auto">
          <a:xfrm>
            <a:off x="360000" y="3618876"/>
            <a:ext cx="2756160" cy="2009861"/>
          </a:xfrm>
          <a:prstGeom prst="rect">
            <a:avLst/>
          </a:prstGeom>
          <a:noFill/>
          <a:ln w="9525">
            <a:noFill/>
            <a:miter lim="800000"/>
            <a:headEnd/>
            <a:tailEnd/>
          </a:ln>
        </p:spPr>
      </p:pic>
      <p:pic>
        <p:nvPicPr>
          <p:cNvPr id="14343" name="Picture 14" descr="C:\Documents and Settings\lmendez\Escritorio\Luis Miguel M. Grajeda\Fotos de Mexticacan\Cañadas  y Mexticacan 009.jpg"/>
          <p:cNvPicPr preferRelativeResize="0">
            <a:picLocks noChangeArrowheads="1"/>
          </p:cNvPicPr>
          <p:nvPr/>
        </p:nvPicPr>
        <p:blipFill>
          <a:blip r:embed="rId5" cstate="print"/>
          <a:srcRect/>
          <a:stretch>
            <a:fillRect/>
          </a:stretch>
        </p:blipFill>
        <p:spPr bwMode="auto">
          <a:xfrm>
            <a:off x="5932800" y="1593543"/>
            <a:ext cx="2756160" cy="2009861"/>
          </a:xfrm>
          <a:prstGeom prst="rect">
            <a:avLst/>
          </a:prstGeom>
          <a:noFill/>
          <a:ln w="9525">
            <a:noFill/>
            <a:miter lim="800000"/>
            <a:headEnd/>
            <a:tailEnd/>
          </a:ln>
        </p:spPr>
      </p:pic>
      <p:pic>
        <p:nvPicPr>
          <p:cNvPr id="14344" name="Picture 15" descr="C:\Documents and Settings\lmendez\Escritorio\Luis Miguel M. Grajeda\Fotos de Mexticacan\2 (4).jpg"/>
          <p:cNvPicPr preferRelativeResize="0">
            <a:picLocks noChangeArrowheads="1"/>
          </p:cNvPicPr>
          <p:nvPr/>
        </p:nvPicPr>
        <p:blipFill>
          <a:blip r:embed="rId6" cstate="print"/>
          <a:srcRect/>
          <a:stretch>
            <a:fillRect/>
          </a:stretch>
        </p:blipFill>
        <p:spPr bwMode="auto">
          <a:xfrm>
            <a:off x="3146401" y="3618876"/>
            <a:ext cx="2756160" cy="2009861"/>
          </a:xfrm>
          <a:prstGeom prst="rect">
            <a:avLst/>
          </a:prstGeom>
          <a:noFill/>
          <a:ln w="9525">
            <a:noFill/>
            <a:miter lim="800000"/>
            <a:headEnd/>
            <a:tailEnd/>
          </a:ln>
        </p:spPr>
      </p:pic>
      <p:pic>
        <p:nvPicPr>
          <p:cNvPr id="14345" name="Picture 16" descr="C:\Documents and Settings\lmendez\Escritorio\Luis Miguel M. Grajeda\Fotos de Mexticacan\Cañadas  y Mexticacan 035.jpg"/>
          <p:cNvPicPr preferRelativeResize="0">
            <a:picLocks noChangeArrowheads="1"/>
          </p:cNvPicPr>
          <p:nvPr/>
        </p:nvPicPr>
        <p:blipFill>
          <a:blip r:embed="rId7" cstate="print"/>
          <a:srcRect/>
          <a:stretch>
            <a:fillRect/>
          </a:stretch>
        </p:blipFill>
        <p:spPr bwMode="auto">
          <a:xfrm>
            <a:off x="5932800" y="3618876"/>
            <a:ext cx="2756160" cy="200986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500042"/>
            <a:ext cx="8786842" cy="2357454"/>
          </a:xfrm>
        </p:spPr>
        <p:txBody>
          <a:bodyPr>
            <a:normAutofit fontScale="90000"/>
          </a:bodyPr>
          <a:lstStyle/>
          <a:p>
            <a:pPr algn="ctr"/>
            <a:r>
              <a:rPr lang="es-MX" sz="2800" dirty="0" smtClean="0"/>
              <a:t/>
            </a:r>
            <a:br>
              <a:rPr lang="es-MX" sz="2800" dirty="0" smtClean="0"/>
            </a:br>
            <a:r>
              <a:rPr lang="es-MX" sz="4400" b="1" dirty="0" smtClean="0">
                <a:solidFill>
                  <a:schemeClr val="tx1"/>
                </a:solidFill>
              </a:rPr>
              <a:t>OBRA: </a:t>
            </a:r>
            <a:r>
              <a:rPr lang="es-MX" sz="2800" b="1" dirty="0" smtClean="0">
                <a:solidFill>
                  <a:schemeClr val="tx1"/>
                </a:solidFill>
              </a:rPr>
              <a:t/>
            </a:r>
            <a:br>
              <a:rPr lang="es-MX" sz="2800" b="1" dirty="0" smtClean="0">
                <a:solidFill>
                  <a:schemeClr val="tx1"/>
                </a:solidFill>
              </a:rPr>
            </a:br>
            <a:r>
              <a:rPr lang="es-MX" sz="3200" b="1" dirty="0" smtClean="0">
                <a:solidFill>
                  <a:schemeClr val="tx1"/>
                </a:solidFill>
              </a:rPr>
              <a:t>“Adecuación de proyecto y construcción de planta de tratamiento de aguas residuales para un gasto de 8 </a:t>
            </a:r>
            <a:r>
              <a:rPr lang="es-MX" sz="3200" b="1" dirty="0" err="1" smtClean="0">
                <a:solidFill>
                  <a:schemeClr val="tx1"/>
                </a:solidFill>
              </a:rPr>
              <a:t>lps</a:t>
            </a:r>
            <a:r>
              <a:rPr lang="es-MX" sz="3200" b="1" dirty="0" smtClean="0">
                <a:solidFill>
                  <a:schemeClr val="tx1"/>
                </a:solidFill>
              </a:rPr>
              <a:t> y conexión a la descarga existente”</a:t>
            </a:r>
            <a:endParaRPr lang="es-ES" sz="3200" b="1" dirty="0">
              <a:solidFill>
                <a:schemeClr val="tx1"/>
              </a:solidFill>
            </a:endParaRPr>
          </a:p>
        </p:txBody>
      </p:sp>
      <p:sp>
        <p:nvSpPr>
          <p:cNvPr id="3" name="2 Marcador de contenido"/>
          <p:cNvSpPr>
            <a:spLocks noGrp="1"/>
          </p:cNvSpPr>
          <p:nvPr>
            <p:ph idx="1"/>
          </p:nvPr>
        </p:nvSpPr>
        <p:spPr>
          <a:xfrm>
            <a:off x="457200" y="4000504"/>
            <a:ext cx="8229600" cy="2571768"/>
          </a:xfrm>
        </p:spPr>
        <p:txBody>
          <a:bodyPr>
            <a:normAutofit fontScale="92500" lnSpcReduction="20000"/>
          </a:bodyPr>
          <a:lstStyle/>
          <a:p>
            <a:pPr algn="ctr">
              <a:buFont typeface="Arial" charset="0"/>
              <a:buNone/>
            </a:pPr>
            <a:r>
              <a:rPr lang="es-MX" sz="2800" dirty="0" smtClean="0"/>
              <a:t>La obra se construye a través de un programa de desarrollo social</a:t>
            </a:r>
            <a:r>
              <a:rPr lang="es-MX" sz="3600" dirty="0" smtClean="0"/>
              <a:t>: </a:t>
            </a:r>
          </a:p>
          <a:p>
            <a:pPr algn="ctr">
              <a:buFont typeface="Arial" charset="0"/>
              <a:buNone/>
            </a:pPr>
            <a:r>
              <a:rPr lang="es-MX" sz="3600" dirty="0" smtClean="0"/>
              <a:t>		</a:t>
            </a:r>
            <a:r>
              <a:rPr lang="es-MX" sz="6600" b="1" dirty="0" smtClean="0">
                <a:solidFill>
                  <a:schemeClr val="accent6">
                    <a:lumMod val="50000"/>
                  </a:schemeClr>
                </a:solidFill>
                <a:effectLst>
                  <a:outerShdw blurRad="38100" dist="38100" dir="2700000" algn="tl">
                    <a:srgbClr val="000000">
                      <a:alpha val="43137"/>
                    </a:srgbClr>
                  </a:outerShdw>
                </a:effectLst>
              </a:rPr>
              <a:t>APAZU</a:t>
            </a:r>
            <a:endParaRPr lang="es-MX" sz="6600" dirty="0" smtClean="0">
              <a:solidFill>
                <a:schemeClr val="accent6">
                  <a:lumMod val="50000"/>
                </a:schemeClr>
              </a:solidFill>
              <a:effectLst>
                <a:outerShdw blurRad="38100" dist="38100" dir="2700000" algn="tl">
                  <a:srgbClr val="000000">
                    <a:alpha val="43137"/>
                  </a:srgbClr>
                </a:outerShdw>
              </a:effectLst>
            </a:endParaRPr>
          </a:p>
          <a:p>
            <a:pPr algn="ctr">
              <a:buFont typeface="Arial" charset="0"/>
              <a:buNone/>
            </a:pPr>
            <a:r>
              <a:rPr lang="es-MX" b="1" dirty="0" smtClean="0"/>
              <a:t> </a:t>
            </a:r>
            <a:r>
              <a:rPr lang="es-ES" sz="2400" b="1" dirty="0" smtClean="0"/>
              <a:t>Programa de agua potable, alcantarillado y saneamiento en zonas urbanas</a:t>
            </a:r>
            <a:r>
              <a:rPr lang="es-ES" sz="2800" b="1" dirty="0" smtClean="0"/>
              <a:t>.</a:t>
            </a:r>
            <a:endParaRPr lang="es-ES" sz="2800" dirty="0" smtClean="0"/>
          </a:p>
          <a:p>
            <a:endParaRPr lang="es-E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7494"/>
            <a:ext cx="9001156" cy="1732746"/>
          </a:xfrm>
        </p:spPr>
        <p:txBody>
          <a:bodyPr>
            <a:normAutofit fontScale="90000"/>
          </a:bodyPr>
          <a:lstStyle/>
          <a:p>
            <a:pPr algn="ctr"/>
            <a:r>
              <a:rPr lang="es-MX" sz="3100" b="1" dirty="0" smtClean="0">
                <a:solidFill>
                  <a:schemeClr val="tx2">
                    <a:lumMod val="10000"/>
                  </a:schemeClr>
                </a:solidFill>
              </a:rPr>
              <a:t>El Comité de Contraloría Social fue elegido </a:t>
            </a:r>
            <a:br>
              <a:rPr lang="es-MX" sz="3100" b="1" dirty="0" smtClean="0">
                <a:solidFill>
                  <a:schemeClr val="tx2">
                    <a:lumMod val="10000"/>
                  </a:schemeClr>
                </a:solidFill>
              </a:rPr>
            </a:br>
            <a:r>
              <a:rPr lang="es-MX" sz="3100" b="1" dirty="0" smtClean="0">
                <a:solidFill>
                  <a:schemeClr val="tx2">
                    <a:lumMod val="10000"/>
                  </a:schemeClr>
                </a:solidFill>
              </a:rPr>
              <a:t>el 28 de agosto de 2011.  Número de registro ante el sistema informático de contraloría social </a:t>
            </a:r>
            <a:br>
              <a:rPr lang="es-MX" sz="3100" b="1" dirty="0" smtClean="0">
                <a:solidFill>
                  <a:schemeClr val="tx2">
                    <a:lumMod val="10000"/>
                  </a:schemeClr>
                </a:solidFill>
              </a:rPr>
            </a:br>
            <a:r>
              <a:rPr lang="es-MX" sz="3100" b="1" dirty="0" smtClean="0">
                <a:solidFill>
                  <a:schemeClr val="tx2">
                    <a:lumMod val="10000"/>
                  </a:schemeClr>
                </a:solidFill>
              </a:rPr>
              <a:t> 2011-16-44-16005-189-14-060-0001-1</a:t>
            </a:r>
            <a:endParaRPr lang="es-ES" sz="3100" b="1" dirty="0">
              <a:solidFill>
                <a:schemeClr val="tx2">
                  <a:lumMod val="10000"/>
                </a:schemeClr>
              </a:solidFill>
            </a:endParaRPr>
          </a:p>
        </p:txBody>
      </p:sp>
      <p:sp>
        <p:nvSpPr>
          <p:cNvPr id="3" name="2 Marcador de contenido"/>
          <p:cNvSpPr>
            <a:spLocks noGrp="1"/>
          </p:cNvSpPr>
          <p:nvPr>
            <p:ph idx="1"/>
          </p:nvPr>
        </p:nvSpPr>
        <p:spPr>
          <a:xfrm>
            <a:off x="-71470" y="2357430"/>
            <a:ext cx="9001188" cy="3643338"/>
          </a:xfrm>
        </p:spPr>
        <p:txBody>
          <a:bodyPr>
            <a:normAutofit/>
          </a:bodyPr>
          <a:lstStyle/>
          <a:p>
            <a:pPr algn="ctr"/>
            <a:r>
              <a:rPr lang="es-MX" sz="3200" b="1" dirty="0" smtClean="0">
                <a:solidFill>
                  <a:schemeClr val="tx1">
                    <a:lumMod val="85000"/>
                  </a:schemeClr>
                </a:solidFill>
                <a:effectLst>
                  <a:outerShdw blurRad="38100" dist="38100" dir="2700000" algn="tl">
                    <a:srgbClr val="000000">
                      <a:alpha val="43137"/>
                    </a:srgbClr>
                  </a:outerShdw>
                </a:effectLst>
                <a:latin typeface="Bernard MT Condensed" pitchFamily="18" charset="0"/>
              </a:rPr>
              <a:t>Integrantes del Comité de Contraloría.</a:t>
            </a:r>
          </a:p>
          <a:p>
            <a:pPr algn="ctr">
              <a:buNone/>
            </a:pPr>
            <a:r>
              <a:rPr lang="es-MX" sz="2400" dirty="0" smtClean="0">
                <a:solidFill>
                  <a:schemeClr val="tx1">
                    <a:lumMod val="85000"/>
                  </a:schemeClr>
                </a:solidFill>
                <a:effectLst>
                  <a:outerShdw blurRad="38100" dist="38100" dir="2700000" algn="tl">
                    <a:srgbClr val="000000">
                      <a:alpha val="43137"/>
                    </a:srgbClr>
                  </a:outerShdw>
                </a:effectLst>
                <a:latin typeface="Bernard MT Condensed" pitchFamily="18" charset="0"/>
              </a:rPr>
              <a:t>Rafael Estrada Lomelí;  </a:t>
            </a:r>
            <a:r>
              <a:rPr lang="es-MX" sz="2400" dirty="0" smtClean="0">
                <a:effectLst>
                  <a:outerShdw blurRad="38100" dist="38100" dir="2700000" algn="tl">
                    <a:srgbClr val="000000">
                      <a:alpha val="43137"/>
                    </a:srgbClr>
                  </a:outerShdw>
                </a:effectLst>
                <a:latin typeface="Bernard MT Condensed" pitchFamily="18" charset="0"/>
              </a:rPr>
              <a:t>Presidente.</a:t>
            </a:r>
            <a:endParaRPr lang="es-MX" sz="2400" i="1" dirty="0" smtClean="0">
              <a:effectLst>
                <a:outerShdw blurRad="38100" dist="38100" dir="2700000" algn="tl">
                  <a:srgbClr val="000000">
                    <a:alpha val="43137"/>
                  </a:srgbClr>
                </a:outerShdw>
              </a:effectLst>
              <a:latin typeface="Bernard MT Condensed" pitchFamily="18" charset="0"/>
            </a:endParaRPr>
          </a:p>
          <a:p>
            <a:pPr algn="ctr">
              <a:buNone/>
            </a:pPr>
            <a:r>
              <a:rPr lang="es-MX" sz="2400" dirty="0" smtClean="0">
                <a:solidFill>
                  <a:schemeClr val="tx1">
                    <a:lumMod val="85000"/>
                  </a:schemeClr>
                </a:solidFill>
                <a:effectLst>
                  <a:outerShdw blurRad="38100" dist="38100" dir="2700000" algn="tl">
                    <a:srgbClr val="000000">
                      <a:alpha val="43137"/>
                    </a:srgbClr>
                  </a:outerShdw>
                </a:effectLst>
                <a:latin typeface="Bernard MT Condensed" pitchFamily="18" charset="0"/>
              </a:rPr>
              <a:t>Heriberto Aguirre Ortíz;  </a:t>
            </a:r>
            <a:r>
              <a:rPr lang="es-MX" sz="2400" dirty="0" smtClean="0">
                <a:effectLst>
                  <a:outerShdw blurRad="38100" dist="38100" dir="2700000" algn="tl">
                    <a:srgbClr val="000000">
                      <a:alpha val="43137"/>
                    </a:srgbClr>
                  </a:outerShdw>
                </a:effectLst>
                <a:latin typeface="Bernard MT Condensed" pitchFamily="18" charset="0"/>
              </a:rPr>
              <a:t>Secretario.</a:t>
            </a:r>
          </a:p>
          <a:p>
            <a:pPr algn="ctr">
              <a:buNone/>
            </a:pPr>
            <a:r>
              <a:rPr lang="es-MX" sz="2400" dirty="0" smtClean="0">
                <a:solidFill>
                  <a:schemeClr val="tx1">
                    <a:lumMod val="85000"/>
                  </a:schemeClr>
                </a:solidFill>
                <a:effectLst>
                  <a:outerShdw blurRad="38100" dist="38100" dir="2700000" algn="tl">
                    <a:srgbClr val="000000">
                      <a:alpha val="43137"/>
                    </a:srgbClr>
                  </a:outerShdw>
                </a:effectLst>
                <a:latin typeface="Bernard MT Condensed" pitchFamily="18" charset="0"/>
              </a:rPr>
              <a:t>Pedro Frutos Martínez Domínguez; </a:t>
            </a:r>
            <a:r>
              <a:rPr lang="es-MX" sz="2400" dirty="0" smtClean="0">
                <a:effectLst>
                  <a:outerShdw blurRad="38100" dist="38100" dir="2700000" algn="tl">
                    <a:srgbClr val="000000">
                      <a:alpha val="43137"/>
                    </a:srgbClr>
                  </a:outerShdw>
                </a:effectLst>
                <a:latin typeface="Bernard MT Condensed" pitchFamily="18" charset="0"/>
              </a:rPr>
              <a:t>Tesorero.</a:t>
            </a:r>
            <a:endParaRPr lang="es-MX" sz="2400" dirty="0" smtClean="0">
              <a:solidFill>
                <a:schemeClr val="tx1">
                  <a:lumMod val="85000"/>
                </a:schemeClr>
              </a:solidFill>
              <a:effectLst>
                <a:outerShdw blurRad="38100" dist="38100" dir="2700000" algn="tl">
                  <a:srgbClr val="000000">
                    <a:alpha val="43137"/>
                  </a:srgbClr>
                </a:outerShdw>
              </a:effectLst>
              <a:latin typeface="Bernard MT Condensed" pitchFamily="18" charset="0"/>
            </a:endParaRPr>
          </a:p>
          <a:p>
            <a:pPr algn="ctr">
              <a:buNone/>
            </a:pPr>
            <a:r>
              <a:rPr lang="es-MX" sz="2400" dirty="0" smtClean="0">
                <a:solidFill>
                  <a:schemeClr val="tx1">
                    <a:lumMod val="85000"/>
                  </a:schemeClr>
                </a:solidFill>
                <a:effectLst>
                  <a:outerShdw blurRad="38100" dist="38100" dir="2700000" algn="tl">
                    <a:srgbClr val="000000">
                      <a:alpha val="43137"/>
                    </a:srgbClr>
                  </a:outerShdw>
                </a:effectLst>
                <a:latin typeface="Bernard MT Condensed" pitchFamily="18" charset="0"/>
              </a:rPr>
              <a:t>Rigoberto Rubalcaba Avelar; </a:t>
            </a:r>
            <a:r>
              <a:rPr lang="es-MX" sz="2400" dirty="0" smtClean="0">
                <a:effectLst>
                  <a:outerShdw blurRad="38100" dist="38100" dir="2700000" algn="tl">
                    <a:srgbClr val="000000">
                      <a:alpha val="43137"/>
                    </a:srgbClr>
                  </a:outerShdw>
                </a:effectLst>
                <a:latin typeface="Bernard MT Condensed" pitchFamily="18" charset="0"/>
              </a:rPr>
              <a:t>Inspector.</a:t>
            </a:r>
          </a:p>
          <a:p>
            <a:pPr marL="360000" algn="ctr">
              <a:lnSpc>
                <a:spcPct val="110000"/>
              </a:lnSpc>
              <a:buNone/>
            </a:pPr>
            <a:r>
              <a:rPr lang="es-MX" sz="2400" dirty="0" smtClean="0">
                <a:solidFill>
                  <a:schemeClr val="tx1">
                    <a:lumMod val="85000"/>
                  </a:schemeClr>
                </a:solidFill>
                <a:effectLst>
                  <a:outerShdw blurRad="38100" dist="38100" dir="2700000" algn="tl">
                    <a:srgbClr val="000000">
                      <a:alpha val="43137"/>
                    </a:srgbClr>
                  </a:outerShdw>
                </a:effectLst>
                <a:latin typeface="Bernard MT Condensed" pitchFamily="18" charset="0"/>
              </a:rPr>
              <a:t>Ma. Esther Islas Velazco; </a:t>
            </a:r>
            <a:r>
              <a:rPr lang="es-MX" sz="2400" dirty="0" smtClean="0">
                <a:effectLst>
                  <a:outerShdw blurRad="38100" dist="38100" dir="2700000" algn="tl">
                    <a:srgbClr val="000000">
                      <a:alpha val="43137"/>
                    </a:srgbClr>
                  </a:outerShdw>
                </a:effectLst>
                <a:latin typeface="Bernard MT Condensed" pitchFamily="18" charset="0"/>
              </a:rPr>
              <a:t>Vocal II.</a:t>
            </a:r>
          </a:p>
          <a:p>
            <a:pPr marL="360000" algn="ctr">
              <a:lnSpc>
                <a:spcPct val="110000"/>
              </a:lnSpc>
              <a:buNone/>
            </a:pPr>
            <a:r>
              <a:rPr lang="es-MX" sz="2400" dirty="0" smtClean="0">
                <a:solidFill>
                  <a:schemeClr val="tx1">
                    <a:lumMod val="85000"/>
                  </a:schemeClr>
                </a:solidFill>
                <a:effectLst>
                  <a:outerShdw blurRad="38100" dist="38100" dir="2700000" algn="tl">
                    <a:srgbClr val="000000">
                      <a:alpha val="43137"/>
                    </a:srgbClr>
                  </a:outerShdw>
                </a:effectLst>
                <a:latin typeface="Bernard MT Condensed" pitchFamily="18" charset="0"/>
              </a:rPr>
              <a:t>Margarita Torres Gómez; </a:t>
            </a:r>
            <a:r>
              <a:rPr lang="es-MX" sz="2400" dirty="0" smtClean="0">
                <a:effectLst>
                  <a:outerShdw blurRad="38100" dist="38100" dir="2700000" algn="tl">
                    <a:srgbClr val="000000">
                      <a:alpha val="43137"/>
                    </a:srgbClr>
                  </a:outerShdw>
                </a:effectLst>
                <a:latin typeface="Bernard MT Condensed" pitchFamily="18" charset="0"/>
              </a:rPr>
              <a:t>Vocal III</a:t>
            </a:r>
            <a:r>
              <a:rPr lang="es-MX" dirty="0" smtClean="0">
                <a:effectLst>
                  <a:outerShdw blurRad="38100" dist="38100" dir="2700000" algn="tl">
                    <a:srgbClr val="000000">
                      <a:alpha val="43137"/>
                    </a:srgbClr>
                  </a:outerShdw>
                </a:effectLst>
                <a:latin typeface="Bernard MT Condensed" pitchFamily="18" charset="0"/>
              </a:rPr>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7494"/>
            <a:ext cx="8686800" cy="1399032"/>
          </a:xfrm>
        </p:spPr>
        <p:txBody>
          <a:bodyPr>
            <a:normAutofit/>
          </a:bodyPr>
          <a:lstStyle/>
          <a:p>
            <a:r>
              <a:rPr lang="es-MX" sz="4000" b="1" smtClean="0">
                <a:solidFill>
                  <a:schemeClr val="bg1"/>
                </a:solidFill>
                <a:effectLst>
                  <a:outerShdw blurRad="38100" dist="38100" dir="2700000" algn="tl">
                    <a:srgbClr val="000000">
                      <a:alpha val="43137"/>
                    </a:srgbClr>
                  </a:outerShdw>
                </a:effectLst>
              </a:rPr>
              <a:t>           </a:t>
            </a:r>
            <a:r>
              <a:rPr lang="es-MX" sz="4000" b="1" smtClean="0">
                <a:solidFill>
                  <a:schemeClr val="tx2">
                    <a:lumMod val="40000"/>
                    <a:lumOff val="60000"/>
                  </a:schemeClr>
                </a:solidFill>
                <a:effectLst>
                  <a:outerShdw blurRad="38100" dist="38100" dir="2700000" algn="tl">
                    <a:srgbClr val="000000">
                      <a:alpha val="43137"/>
                    </a:srgbClr>
                  </a:outerShdw>
                </a:effectLst>
              </a:rPr>
              <a:t>Monto contratado de la Obra:</a:t>
            </a:r>
            <a:endParaRPr lang="es-ES" sz="4000" b="1" dirty="0">
              <a:solidFill>
                <a:schemeClr val="tx2">
                  <a:lumMod val="40000"/>
                  <a:lumOff val="60000"/>
                </a:schemeClr>
              </a:solidFill>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0" y="1882808"/>
            <a:ext cx="8929718" cy="4572000"/>
          </a:xfrm>
        </p:spPr>
        <p:txBody>
          <a:bodyPr>
            <a:normAutofit/>
          </a:bodyPr>
          <a:lstStyle/>
          <a:p>
            <a:pPr algn="ctr">
              <a:buNone/>
            </a:pPr>
            <a:r>
              <a:rPr lang="es-ES_tradnl" sz="2800" b="1" dirty="0" smtClean="0"/>
              <a:t>     </a:t>
            </a:r>
            <a:endParaRPr lang="es-MX" sz="2800" b="1" dirty="0" smtClean="0"/>
          </a:p>
          <a:p>
            <a:pPr algn="ctr">
              <a:buNone/>
            </a:pPr>
            <a:r>
              <a:rPr lang="es-ES" sz="4400" dirty="0" smtClean="0">
                <a:latin typeface="Times New Roman" pitchFamily="18" charset="0"/>
                <a:cs typeface="Times New Roman" pitchFamily="18" charset="0"/>
              </a:rPr>
              <a:t>$ 6´355,794.00</a:t>
            </a:r>
          </a:p>
          <a:p>
            <a:pPr algn="ctr">
              <a:buNone/>
            </a:pPr>
            <a:endParaRPr lang="es-ES" sz="2800" u="sng" dirty="0" smtClean="0"/>
          </a:p>
          <a:p>
            <a:pPr algn="ctr">
              <a:buNone/>
            </a:pPr>
            <a:r>
              <a:rPr lang="es-MX" sz="2800" b="1" u="sng" dirty="0" smtClean="0">
                <a:solidFill>
                  <a:schemeClr val="tx2">
                    <a:lumMod val="40000"/>
                    <a:lumOff val="60000"/>
                  </a:schemeClr>
                </a:solidFill>
                <a:effectLst>
                  <a:outerShdw blurRad="38100" dist="38100" dir="2700000" algn="tl">
                    <a:srgbClr val="000000">
                      <a:alpha val="43137"/>
                    </a:srgbClr>
                  </a:outerShdw>
                </a:effectLst>
                <a:latin typeface="+mj-lt"/>
              </a:rPr>
              <a:t>Empresa Contratista:</a:t>
            </a:r>
            <a:endParaRPr lang="es-MX" sz="2800" b="1" u="sng" dirty="0" smtClean="0">
              <a:solidFill>
                <a:schemeClr val="tx2">
                  <a:lumMod val="40000"/>
                  <a:lumOff val="60000"/>
                </a:schemeClr>
              </a:solidFill>
              <a:latin typeface="+mj-lt"/>
            </a:endParaRPr>
          </a:p>
          <a:p>
            <a:pPr algn="ctr">
              <a:buNone/>
            </a:pPr>
            <a:r>
              <a:rPr lang="es-ES" sz="2800" b="1" u="sng" dirty="0" smtClean="0"/>
              <a:t>AICISA </a:t>
            </a:r>
          </a:p>
          <a:p>
            <a:pPr algn="ctr">
              <a:buNone/>
            </a:pPr>
            <a:endParaRPr lang="es-MX" sz="2800" b="1" u="sng" dirty="0" smtClean="0"/>
          </a:p>
          <a:p>
            <a:pPr algn="ctr">
              <a:buNone/>
            </a:pPr>
            <a:r>
              <a:rPr lang="es-MX" sz="2800" b="1" u="sng" dirty="0" smtClean="0">
                <a:solidFill>
                  <a:schemeClr val="accent2"/>
                </a:solidFill>
                <a:effectLst>
                  <a:outerShdw blurRad="38100" dist="38100" dir="2700000" algn="tl">
                    <a:srgbClr val="000000">
                      <a:alpha val="43137"/>
                    </a:srgbClr>
                  </a:outerShdw>
                </a:effectLst>
                <a:latin typeface="+mj-lt"/>
              </a:rPr>
              <a:t>Residente supervisor de obra CEA</a:t>
            </a:r>
            <a:endParaRPr lang="es-MX" sz="2800" b="1" dirty="0" smtClean="0">
              <a:solidFill>
                <a:schemeClr val="accent2"/>
              </a:solidFill>
              <a:effectLst>
                <a:outerShdw blurRad="38100" dist="38100" dir="2700000" algn="tl">
                  <a:srgbClr val="000000">
                    <a:alpha val="43137"/>
                  </a:srgbClr>
                </a:outerShdw>
              </a:effectLst>
              <a:latin typeface="+mj-lt"/>
            </a:endParaRPr>
          </a:p>
          <a:p>
            <a:pPr algn="ctr">
              <a:buNone/>
            </a:pPr>
            <a:r>
              <a:rPr lang="es-MX" u="sng" dirty="0" smtClean="0"/>
              <a:t>Ing. J. Jesús López Jiménez</a:t>
            </a:r>
            <a:endParaRPr lang="es-ES" u="sng"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642918"/>
            <a:ext cx="8686800" cy="1304118"/>
          </a:xfrm>
        </p:spPr>
        <p:txBody>
          <a:bodyPr>
            <a:normAutofit/>
          </a:bodyPr>
          <a:lstStyle/>
          <a:p>
            <a:pPr algn="ctr"/>
            <a:r>
              <a:rPr lang="es-MX" sz="4000" dirty="0" smtClean="0">
                <a:solidFill>
                  <a:schemeClr val="tx1"/>
                </a:solidFill>
              </a:rPr>
              <a:t>DATOS GENERALES:</a:t>
            </a:r>
            <a:r>
              <a:rPr lang="es-MX" sz="4000" dirty="0" smtClean="0"/>
              <a:t/>
            </a:r>
            <a:br>
              <a:rPr lang="es-MX" sz="4000" dirty="0" smtClean="0"/>
            </a:br>
            <a:r>
              <a:rPr lang="es-MX" sz="3100" b="1" dirty="0" smtClean="0">
                <a:solidFill>
                  <a:srgbClr val="00B0F0"/>
                </a:solidFill>
              </a:rPr>
              <a:t>“</a:t>
            </a:r>
            <a:r>
              <a:rPr lang="es-ES" sz="3200" b="1" dirty="0" smtClean="0">
                <a:solidFill>
                  <a:srgbClr val="00B0F0"/>
                </a:solidFill>
              </a:rPr>
              <a:t>Planta de tratamiento</a:t>
            </a:r>
            <a:r>
              <a:rPr lang="es-MX" sz="3100" b="1" dirty="0" smtClean="0">
                <a:solidFill>
                  <a:srgbClr val="00B0F0"/>
                </a:solidFill>
              </a:rPr>
              <a:t>”</a:t>
            </a:r>
            <a:endParaRPr lang="es-ES" sz="3100" b="1" dirty="0">
              <a:solidFill>
                <a:srgbClr val="00B0F0"/>
              </a:solidFill>
            </a:endParaRPr>
          </a:p>
        </p:txBody>
      </p:sp>
      <p:sp>
        <p:nvSpPr>
          <p:cNvPr id="3" name="2 Marcador de contenido"/>
          <p:cNvSpPr>
            <a:spLocks noGrp="1"/>
          </p:cNvSpPr>
          <p:nvPr>
            <p:ph idx="1"/>
          </p:nvPr>
        </p:nvSpPr>
        <p:spPr>
          <a:xfrm>
            <a:off x="0" y="1857364"/>
            <a:ext cx="9144000" cy="4572032"/>
          </a:xfrm>
        </p:spPr>
        <p:txBody>
          <a:bodyPr>
            <a:normAutofit/>
          </a:bodyPr>
          <a:lstStyle/>
          <a:p>
            <a:pPr>
              <a:buNone/>
            </a:pPr>
            <a:endParaRPr lang="es-MX" sz="2800" b="1" dirty="0" smtClean="0"/>
          </a:p>
          <a:p>
            <a:pPr>
              <a:buBlip>
                <a:blip r:embed="rId2"/>
              </a:buBlip>
            </a:pPr>
            <a:r>
              <a:rPr lang="es-MX" sz="2800" b="1" dirty="0" smtClean="0"/>
              <a:t>No. de Estimaciones: 3  </a:t>
            </a:r>
          </a:p>
          <a:p>
            <a:pPr>
              <a:buBlip>
                <a:blip r:embed="rId2"/>
              </a:buBlip>
            </a:pPr>
            <a:r>
              <a:rPr lang="es-MX" sz="2800" b="1" dirty="0" smtClean="0"/>
              <a:t> 1 Monto:</a:t>
            </a:r>
            <a:r>
              <a:rPr lang="es-ES" sz="2800" dirty="0" smtClean="0"/>
              <a:t> $879,101.43.</a:t>
            </a:r>
          </a:p>
          <a:p>
            <a:pPr>
              <a:buBlip>
                <a:blip r:embed="rId2"/>
              </a:buBlip>
            </a:pPr>
            <a:r>
              <a:rPr lang="es-MX" sz="2800" b="1" dirty="0" smtClean="0"/>
              <a:t>2  Monto: $1’111,068.96</a:t>
            </a:r>
          </a:p>
          <a:p>
            <a:pPr>
              <a:buBlip>
                <a:blip r:embed="rId2"/>
              </a:buBlip>
            </a:pPr>
            <a:r>
              <a:rPr lang="es-MX" sz="2800" b="1" dirty="0" smtClean="0"/>
              <a:t>3  Monto: $</a:t>
            </a:r>
            <a:r>
              <a:rPr lang="es-MX" sz="2800" dirty="0" smtClean="0"/>
              <a:t>521,792.09</a:t>
            </a:r>
            <a:endParaRPr lang="es-MX" sz="2800" b="1" dirty="0" smtClean="0"/>
          </a:p>
          <a:p>
            <a:pPr>
              <a:buBlip>
                <a:blip r:embed="rId2"/>
              </a:buBlip>
            </a:pPr>
            <a:r>
              <a:rPr lang="es-MX" sz="2800" b="1" dirty="0" smtClean="0"/>
              <a:t>Saldo ejercido financiero: </a:t>
            </a:r>
            <a:r>
              <a:rPr lang="es-ES" sz="2800" dirty="0" smtClean="0"/>
              <a:t>$ 2´522,836.77    39.69%</a:t>
            </a:r>
          </a:p>
          <a:p>
            <a:pPr>
              <a:buBlip>
                <a:blip r:embed="rId2"/>
              </a:buBlip>
            </a:pPr>
            <a:r>
              <a:rPr lang="es-MX" sz="2800" b="1" dirty="0" smtClean="0"/>
              <a:t>Periodo contratado: </a:t>
            </a:r>
            <a:r>
              <a:rPr lang="es-MX" sz="2800" dirty="0" smtClean="0"/>
              <a:t>12-de-oct. 2011 al 31-dic.-2011.</a:t>
            </a:r>
          </a:p>
          <a:p>
            <a:pPr>
              <a:buBlip>
                <a:blip r:embed="rId2"/>
              </a:buBlip>
            </a:pPr>
            <a:endParaRPr lang="es-MX" sz="2800" dirty="0" smtClean="0"/>
          </a:p>
          <a:p>
            <a:pPr>
              <a:buNone/>
            </a:pPr>
            <a:endParaRPr lang="es-MX" sz="2800" dirty="0" smtClean="0"/>
          </a:p>
          <a:p>
            <a:pPr>
              <a:buNone/>
            </a:pPr>
            <a:endParaRPr lang="es-MX" sz="1600" b="1" dirty="0" smtClean="0"/>
          </a:p>
          <a:p>
            <a:pPr>
              <a:buBlip>
                <a:blip r:embed="rId2"/>
              </a:buBlip>
            </a:pPr>
            <a:endParaRPr lang="es-MX" sz="2800" b="1" dirty="0" smtClean="0"/>
          </a:p>
          <a:p>
            <a:pPr>
              <a:buNone/>
            </a:pPr>
            <a:endParaRPr lang="es-MX" sz="2800" b="1" dirty="0" smtClean="0"/>
          </a:p>
          <a:p>
            <a:pPr>
              <a:buNone/>
            </a:pPr>
            <a:endParaRPr lang="es-ES_tradnl" sz="2800" b="1"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7494"/>
            <a:ext cx="8686800" cy="1232680"/>
          </a:xfrm>
        </p:spPr>
        <p:txBody>
          <a:bodyPr>
            <a:normAutofit/>
          </a:bodyPr>
          <a:lstStyle/>
          <a:p>
            <a:pPr algn="ctr"/>
            <a:r>
              <a:rPr lang="es-MX" sz="4000" dirty="0" smtClean="0">
                <a:solidFill>
                  <a:schemeClr val="tx1"/>
                </a:solidFill>
              </a:rPr>
              <a:t>Avance:</a:t>
            </a:r>
            <a:r>
              <a:rPr lang="es-MX" sz="4000" dirty="0" smtClean="0"/>
              <a:t/>
            </a:r>
            <a:br>
              <a:rPr lang="es-MX" sz="4000" dirty="0" smtClean="0"/>
            </a:br>
            <a:r>
              <a:rPr lang="es-MX" sz="3100" b="1" dirty="0" smtClean="0"/>
              <a:t> “</a:t>
            </a:r>
            <a:r>
              <a:rPr lang="es-ES" sz="3100" b="1" dirty="0" smtClean="0"/>
              <a:t>CONSTRUCCIÓN DE PLANTA DE TRATAMIENTO</a:t>
            </a:r>
            <a:r>
              <a:rPr lang="es-MX" sz="3100" b="1" dirty="0" smtClean="0"/>
              <a:t>”</a:t>
            </a:r>
            <a:endParaRPr lang="es-ES" sz="3100" dirty="0"/>
          </a:p>
        </p:txBody>
      </p:sp>
      <p:sp>
        <p:nvSpPr>
          <p:cNvPr id="3" name="2 Marcador de contenido"/>
          <p:cNvSpPr>
            <a:spLocks noGrp="1"/>
          </p:cNvSpPr>
          <p:nvPr>
            <p:ph idx="1"/>
          </p:nvPr>
        </p:nvSpPr>
        <p:spPr>
          <a:xfrm>
            <a:off x="0" y="2000240"/>
            <a:ext cx="8858280" cy="1214446"/>
          </a:xfrm>
        </p:spPr>
        <p:txBody>
          <a:bodyPr>
            <a:normAutofit/>
          </a:bodyPr>
          <a:lstStyle/>
          <a:p>
            <a:r>
              <a:rPr lang="es-ES" sz="2000" dirty="0" smtClean="0"/>
              <a:t>1%  </a:t>
            </a:r>
          </a:p>
          <a:p>
            <a:pPr>
              <a:buNone/>
            </a:pPr>
            <a:r>
              <a:rPr lang="es-ES" sz="2000" dirty="0" smtClean="0"/>
              <a:t>         19-11-2011 * se continua con los trabajos de ingenierías básicas, mismas que se han estado corrigiendo por indicaciones del departamento de proyectos.</a:t>
            </a:r>
          </a:p>
          <a:p>
            <a:endParaRPr lang="es-MX" sz="2000" dirty="0" smtClean="0"/>
          </a:p>
          <a:p>
            <a:endParaRPr lang="es-MX" sz="2000" dirty="0" smtClean="0"/>
          </a:p>
          <a:p>
            <a:endParaRPr lang="es-ES" sz="2000" dirty="0" smtClean="0"/>
          </a:p>
        </p:txBody>
      </p:sp>
      <p:pic>
        <p:nvPicPr>
          <p:cNvPr id="6" name="Picture 2" descr="C:\Documents and Settings\amartinez\Mis documentos\Mexticacán\varias fotos\DSC04837.JPG"/>
          <p:cNvPicPr>
            <a:picLocks noChangeAspect="1" noChangeArrowheads="1"/>
          </p:cNvPicPr>
          <p:nvPr/>
        </p:nvPicPr>
        <p:blipFill>
          <a:blip r:embed="rId2" cstate="print"/>
          <a:srcRect/>
          <a:stretch>
            <a:fillRect/>
          </a:stretch>
        </p:blipFill>
        <p:spPr bwMode="auto">
          <a:xfrm>
            <a:off x="1285852" y="3429000"/>
            <a:ext cx="6516707" cy="3022706"/>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7494"/>
            <a:ext cx="8686800" cy="1232680"/>
          </a:xfrm>
        </p:spPr>
        <p:txBody>
          <a:bodyPr>
            <a:normAutofit/>
          </a:bodyPr>
          <a:lstStyle/>
          <a:p>
            <a:pPr algn="ctr"/>
            <a:r>
              <a:rPr lang="es-MX" sz="4000" dirty="0" smtClean="0">
                <a:solidFill>
                  <a:schemeClr val="tx1"/>
                </a:solidFill>
              </a:rPr>
              <a:t>Avance:</a:t>
            </a:r>
            <a:r>
              <a:rPr lang="es-MX" sz="4000" dirty="0" smtClean="0"/>
              <a:t/>
            </a:r>
            <a:br>
              <a:rPr lang="es-MX" sz="4000" dirty="0" smtClean="0"/>
            </a:br>
            <a:r>
              <a:rPr lang="es-MX" sz="3100" b="1" dirty="0" smtClean="0"/>
              <a:t> “</a:t>
            </a:r>
            <a:r>
              <a:rPr lang="es-ES" sz="3100" b="1" dirty="0" smtClean="0"/>
              <a:t>CONSTRUCCIÓN DE PLANTA DE TRATAMIENTO</a:t>
            </a:r>
            <a:r>
              <a:rPr lang="es-MX" sz="3100" b="1" dirty="0" smtClean="0"/>
              <a:t>”</a:t>
            </a:r>
            <a:endParaRPr lang="es-ES" sz="3100" dirty="0"/>
          </a:p>
        </p:txBody>
      </p:sp>
      <p:sp>
        <p:nvSpPr>
          <p:cNvPr id="5" name="4 Marcador de contenido"/>
          <p:cNvSpPr>
            <a:spLocks noGrp="1"/>
          </p:cNvSpPr>
          <p:nvPr>
            <p:ph idx="1"/>
          </p:nvPr>
        </p:nvSpPr>
        <p:spPr>
          <a:xfrm>
            <a:off x="457200" y="1935480"/>
            <a:ext cx="8229600" cy="1636396"/>
          </a:xfrm>
        </p:spPr>
        <p:txBody>
          <a:bodyPr>
            <a:normAutofit/>
          </a:bodyPr>
          <a:lstStyle/>
          <a:p>
            <a:r>
              <a:rPr lang="es-ES" sz="2000" dirty="0" smtClean="0"/>
              <a:t>15%</a:t>
            </a:r>
          </a:p>
          <a:p>
            <a:r>
              <a:rPr lang="es-ES" sz="2000" dirty="0" smtClean="0"/>
              <a:t>13-01-2012 </a:t>
            </a:r>
            <a:br>
              <a:rPr lang="es-ES" sz="2000" dirty="0" smtClean="0"/>
            </a:br>
            <a:r>
              <a:rPr lang="es-ES" sz="2000" dirty="0" smtClean="0"/>
              <a:t>se continúan los trabajos de rellenos con material de banco, habilitado de acero de refuerzo y plantillas de tanques.</a:t>
            </a:r>
            <a:endParaRPr lang="es-ES" sz="2000" dirty="0"/>
          </a:p>
        </p:txBody>
      </p:sp>
      <p:pic>
        <p:nvPicPr>
          <p:cNvPr id="3075" name="Picture 3" descr="C:\Documents and Settings\amartinez\Mis documentos\Mexticacán\varias fotos\SDC15357.JPG"/>
          <p:cNvPicPr>
            <a:picLocks noChangeAspect="1" noChangeArrowheads="1"/>
          </p:cNvPicPr>
          <p:nvPr/>
        </p:nvPicPr>
        <p:blipFill>
          <a:blip r:embed="rId2" cstate="print"/>
          <a:srcRect/>
          <a:stretch>
            <a:fillRect/>
          </a:stretch>
        </p:blipFill>
        <p:spPr bwMode="auto">
          <a:xfrm>
            <a:off x="4714876" y="3429000"/>
            <a:ext cx="4080000" cy="3060000"/>
          </a:xfrm>
          <a:prstGeom prst="rect">
            <a:avLst/>
          </a:prstGeom>
          <a:noFill/>
        </p:spPr>
      </p:pic>
      <p:pic>
        <p:nvPicPr>
          <p:cNvPr id="3076" name="Picture 4" descr="C:\Documents and Settings\amartinez\Mis documentos\Mexticacán\varias fotos\SDC15355.JPG"/>
          <p:cNvPicPr>
            <a:picLocks noChangeAspect="1" noChangeArrowheads="1"/>
          </p:cNvPicPr>
          <p:nvPr/>
        </p:nvPicPr>
        <p:blipFill>
          <a:blip r:embed="rId3" cstate="print"/>
          <a:srcRect/>
          <a:stretch>
            <a:fillRect/>
          </a:stretch>
        </p:blipFill>
        <p:spPr bwMode="auto">
          <a:xfrm>
            <a:off x="214282" y="3429000"/>
            <a:ext cx="4080000" cy="30600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7494"/>
            <a:ext cx="8686800" cy="1232680"/>
          </a:xfrm>
        </p:spPr>
        <p:txBody>
          <a:bodyPr>
            <a:normAutofit/>
          </a:bodyPr>
          <a:lstStyle/>
          <a:p>
            <a:pPr algn="ctr"/>
            <a:r>
              <a:rPr lang="es-MX" sz="4000" dirty="0" smtClean="0">
                <a:solidFill>
                  <a:schemeClr val="tx1"/>
                </a:solidFill>
              </a:rPr>
              <a:t>Avance:</a:t>
            </a:r>
            <a:r>
              <a:rPr lang="es-MX" sz="4000" dirty="0" smtClean="0"/>
              <a:t/>
            </a:r>
            <a:br>
              <a:rPr lang="es-MX" sz="4000" dirty="0" smtClean="0"/>
            </a:br>
            <a:r>
              <a:rPr lang="es-MX" sz="3100" b="1" dirty="0" smtClean="0"/>
              <a:t> “</a:t>
            </a:r>
            <a:r>
              <a:rPr lang="es-ES" sz="3100" b="1" dirty="0" smtClean="0"/>
              <a:t>CONSTRUCCIÓN DE PLANTA DE TRATAMIENTO</a:t>
            </a:r>
            <a:r>
              <a:rPr lang="es-MX" sz="3100" b="1" dirty="0" smtClean="0"/>
              <a:t>”</a:t>
            </a:r>
            <a:endParaRPr lang="es-ES" sz="3100" dirty="0"/>
          </a:p>
        </p:txBody>
      </p:sp>
      <p:sp>
        <p:nvSpPr>
          <p:cNvPr id="5" name="4 Marcador de contenido"/>
          <p:cNvSpPr>
            <a:spLocks noGrp="1"/>
          </p:cNvSpPr>
          <p:nvPr>
            <p:ph idx="1"/>
          </p:nvPr>
        </p:nvSpPr>
        <p:spPr>
          <a:xfrm>
            <a:off x="428596" y="1571612"/>
            <a:ext cx="8229600" cy="1636396"/>
          </a:xfrm>
        </p:spPr>
        <p:txBody>
          <a:bodyPr>
            <a:normAutofit/>
          </a:bodyPr>
          <a:lstStyle/>
          <a:p>
            <a:r>
              <a:rPr lang="es-ES" sz="2000" dirty="0" smtClean="0"/>
              <a:t>20%</a:t>
            </a:r>
          </a:p>
          <a:p>
            <a:r>
              <a:rPr lang="es-ES" sz="2000" dirty="0" smtClean="0"/>
              <a:t>23-01-2012 </a:t>
            </a:r>
            <a:br>
              <a:rPr lang="es-ES" sz="2000" dirty="0" smtClean="0"/>
            </a:br>
            <a:r>
              <a:rPr lang="es-ES" sz="2000" dirty="0" smtClean="0"/>
              <a:t>PTAR.- Se trabaja en armado de losas de desplante de tanques, habilitado de acero para cárcamo.</a:t>
            </a:r>
            <a:endParaRPr lang="es-ES" sz="2000" dirty="0"/>
          </a:p>
        </p:txBody>
      </p:sp>
      <p:pic>
        <p:nvPicPr>
          <p:cNvPr id="3075" name="Picture 3" descr="C:\Documents and Settings\amartinez\Mis documentos\Mexticacán\varias fotos\SDC15357.JPG"/>
          <p:cNvPicPr>
            <a:picLocks noChangeAspect="1" noChangeArrowheads="1"/>
          </p:cNvPicPr>
          <p:nvPr/>
        </p:nvPicPr>
        <p:blipFill>
          <a:blip r:embed="rId2" cstate="print"/>
          <a:stretch>
            <a:fillRect/>
          </a:stretch>
        </p:blipFill>
        <p:spPr bwMode="auto">
          <a:xfrm>
            <a:off x="4714876" y="3429000"/>
            <a:ext cx="4080000" cy="3060000"/>
          </a:xfrm>
          <a:prstGeom prst="rect">
            <a:avLst/>
          </a:prstGeom>
          <a:noFill/>
        </p:spPr>
      </p:pic>
      <p:pic>
        <p:nvPicPr>
          <p:cNvPr id="3076" name="Picture 4" descr="C:\Documents and Settings\amartinez\Mis documentos\Mexticacán\varias fotos\SDC15355.JPG"/>
          <p:cNvPicPr>
            <a:picLocks noChangeAspect="1" noChangeArrowheads="1"/>
          </p:cNvPicPr>
          <p:nvPr/>
        </p:nvPicPr>
        <p:blipFill>
          <a:blip r:embed="rId3" cstate="print"/>
          <a:stretch>
            <a:fillRect/>
          </a:stretch>
        </p:blipFill>
        <p:spPr bwMode="auto">
          <a:xfrm>
            <a:off x="214282" y="3429000"/>
            <a:ext cx="4080000" cy="30600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7494"/>
            <a:ext cx="8686800" cy="1232680"/>
          </a:xfrm>
        </p:spPr>
        <p:txBody>
          <a:bodyPr>
            <a:normAutofit/>
          </a:bodyPr>
          <a:lstStyle/>
          <a:p>
            <a:pPr algn="ctr"/>
            <a:r>
              <a:rPr lang="es-MX" sz="4000" dirty="0" smtClean="0">
                <a:solidFill>
                  <a:schemeClr val="tx1"/>
                </a:solidFill>
              </a:rPr>
              <a:t>Avance:</a:t>
            </a:r>
            <a:r>
              <a:rPr lang="es-MX" sz="4000" dirty="0" smtClean="0"/>
              <a:t/>
            </a:r>
            <a:br>
              <a:rPr lang="es-MX" sz="4000" dirty="0" smtClean="0"/>
            </a:br>
            <a:r>
              <a:rPr lang="es-MX" sz="3100" b="1" dirty="0" smtClean="0"/>
              <a:t> “</a:t>
            </a:r>
            <a:r>
              <a:rPr lang="es-ES" sz="3100" b="1" dirty="0" smtClean="0"/>
              <a:t>CONSTRUCCIÓN DE PLANTA DE TRATAMIENTO</a:t>
            </a:r>
            <a:r>
              <a:rPr lang="es-MX" sz="3100" b="1" dirty="0" smtClean="0"/>
              <a:t>”</a:t>
            </a:r>
            <a:endParaRPr lang="es-ES" sz="3100" dirty="0"/>
          </a:p>
        </p:txBody>
      </p:sp>
      <p:sp>
        <p:nvSpPr>
          <p:cNvPr id="5" name="4 Marcador de contenido"/>
          <p:cNvSpPr>
            <a:spLocks noGrp="1"/>
          </p:cNvSpPr>
          <p:nvPr>
            <p:ph idx="1"/>
          </p:nvPr>
        </p:nvSpPr>
        <p:spPr>
          <a:xfrm>
            <a:off x="428596" y="1571612"/>
            <a:ext cx="8229600" cy="1636396"/>
          </a:xfrm>
        </p:spPr>
        <p:txBody>
          <a:bodyPr>
            <a:normAutofit/>
          </a:bodyPr>
          <a:lstStyle/>
          <a:p>
            <a:r>
              <a:rPr lang="es-ES" sz="2000" dirty="0" smtClean="0"/>
              <a:t>25%</a:t>
            </a:r>
          </a:p>
          <a:p>
            <a:r>
              <a:rPr lang="es-ES" sz="2000" dirty="0" smtClean="0"/>
              <a:t>27-01-2012 </a:t>
            </a:r>
            <a:br>
              <a:rPr lang="es-ES" sz="2000" dirty="0" smtClean="0"/>
            </a:br>
            <a:r>
              <a:rPr lang="es-ES" sz="2000" dirty="0" smtClean="0"/>
              <a:t>*.- se continúan los trabajos de armado de losa de des plante y muros de </a:t>
            </a:r>
            <a:r>
              <a:rPr lang="es-ES" sz="2000" dirty="0" err="1" smtClean="0"/>
              <a:t>ptar</a:t>
            </a:r>
            <a:r>
              <a:rPr lang="es-ES" sz="2000" dirty="0" smtClean="0"/>
              <a:t>. *.- se trabaja en instalación de línea de media tensión.</a:t>
            </a:r>
            <a:endParaRPr lang="es-ES" sz="2000" dirty="0"/>
          </a:p>
        </p:txBody>
      </p:sp>
      <p:pic>
        <p:nvPicPr>
          <p:cNvPr id="3075" name="Picture 3" descr="C:\Documents and Settings\amartinez\Mis documentos\Mexticacán\varias fotos\SDC15357.JPG"/>
          <p:cNvPicPr>
            <a:picLocks noChangeAspect="1" noChangeArrowheads="1"/>
          </p:cNvPicPr>
          <p:nvPr/>
        </p:nvPicPr>
        <p:blipFill>
          <a:blip r:embed="rId2" cstate="print"/>
          <a:stretch>
            <a:fillRect/>
          </a:stretch>
        </p:blipFill>
        <p:spPr bwMode="auto">
          <a:xfrm>
            <a:off x="4714876" y="3429000"/>
            <a:ext cx="4080000" cy="3060000"/>
          </a:xfrm>
          <a:prstGeom prst="rect">
            <a:avLst/>
          </a:prstGeom>
          <a:noFill/>
        </p:spPr>
      </p:pic>
      <p:pic>
        <p:nvPicPr>
          <p:cNvPr id="3076" name="Picture 4" descr="C:\Documents and Settings\amartinez\Mis documentos\Mexticacán\varias fotos\SDC15355.JPG"/>
          <p:cNvPicPr>
            <a:picLocks noChangeAspect="1" noChangeArrowheads="1"/>
          </p:cNvPicPr>
          <p:nvPr/>
        </p:nvPicPr>
        <p:blipFill>
          <a:blip r:embed="rId3" cstate="print"/>
          <a:stretch>
            <a:fillRect/>
          </a:stretch>
        </p:blipFill>
        <p:spPr bwMode="auto">
          <a:xfrm>
            <a:off x="214282" y="3429000"/>
            <a:ext cx="4080000" cy="306000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1630</TotalTime>
  <Words>790</Words>
  <Application>Microsoft Office PowerPoint</Application>
  <PresentationFormat>Presentación en pantalla (4:3)</PresentationFormat>
  <Paragraphs>70</Paragraphs>
  <Slides>16</Slides>
  <Notes>0</Notes>
  <HiddenSlides>0</HiddenSlides>
  <MMClips>0</MMClips>
  <ScaleCrop>false</ScaleCrop>
  <HeadingPairs>
    <vt:vector size="4" baseType="variant">
      <vt:variant>
        <vt:lpstr>Tema</vt:lpstr>
      </vt:variant>
      <vt:variant>
        <vt:i4>1</vt:i4>
      </vt:variant>
      <vt:variant>
        <vt:lpstr>Títulos de diapositiva</vt:lpstr>
      </vt:variant>
      <vt:variant>
        <vt:i4>16</vt:i4>
      </vt:variant>
    </vt:vector>
  </HeadingPairs>
  <TitlesOfParts>
    <vt:vector size="17" baseType="lpstr">
      <vt:lpstr>Flujo</vt:lpstr>
      <vt:lpstr>1ª. ASAMBLEA INFORMATIVA</vt:lpstr>
      <vt:lpstr> OBRA:  “Adecuación de proyecto y construcción de planta de tratamiento de aguas residuales para un gasto de 8 lps y conexión a la descarga existente”</vt:lpstr>
      <vt:lpstr>El Comité de Contraloría Social fue elegido  el 28 de agosto de 2011.  Número de registro ante el sistema informático de contraloría social   2011-16-44-16005-189-14-060-0001-1</vt:lpstr>
      <vt:lpstr>           Monto contratado de la Obra:</vt:lpstr>
      <vt:lpstr>DATOS GENERALES: “Planta de tratamiento”</vt:lpstr>
      <vt:lpstr>Avance:  “CONSTRUCCIÓN DE PLANTA DE TRATAMIENTO”</vt:lpstr>
      <vt:lpstr>Avance:  “CONSTRUCCIÓN DE PLANTA DE TRATAMIENTO”</vt:lpstr>
      <vt:lpstr>Avance:  “CONSTRUCCIÓN DE PLANTA DE TRATAMIENTO”</vt:lpstr>
      <vt:lpstr>Avance:  “CONSTRUCCIÓN DE PLANTA DE TRATAMIENTO”</vt:lpstr>
      <vt:lpstr>Avance:  “CONSTRUCCIÓN DE PLANTA DE TRATAMIENTO”</vt:lpstr>
      <vt:lpstr>Diapositiva 11</vt:lpstr>
      <vt:lpstr>Diapositiva 12</vt:lpstr>
      <vt:lpstr>Diapositiva 13</vt:lpstr>
      <vt:lpstr>Diapositiva 14</vt:lpstr>
      <vt:lpstr>Diapositiva 15</vt:lpstr>
      <vt:lpstr>Diapositiva 16</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1ª. ASAMBLEA INFORMATIVA</dc:title>
  <dc:creator> </dc:creator>
  <cp:lastModifiedBy> </cp:lastModifiedBy>
  <cp:revision>51</cp:revision>
  <dcterms:created xsi:type="dcterms:W3CDTF">2010-09-13T21:06:10Z</dcterms:created>
  <dcterms:modified xsi:type="dcterms:W3CDTF">2012-03-07T22:27:28Z</dcterms:modified>
</cp:coreProperties>
</file>